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68" r:id="rId3"/>
    <p:sldId id="258" r:id="rId4"/>
    <p:sldId id="263" r:id="rId6"/>
    <p:sldId id="261" r:id="rId7"/>
    <p:sldId id="259" r:id="rId8"/>
    <p:sldId id="264" r:id="rId9"/>
    <p:sldId id="275" r:id="rId10"/>
    <p:sldId id="271" r:id="rId11"/>
    <p:sldId id="260" r:id="rId12"/>
    <p:sldId id="286" r:id="rId13"/>
    <p:sldId id="272" r:id="rId14"/>
    <p:sldId id="274" r:id="rId15"/>
    <p:sldId id="276" r:id="rId16"/>
    <p:sldId id="277" r:id="rId17"/>
    <p:sldId id="279" r:id="rId18"/>
    <p:sldId id="273" r:id="rId19"/>
    <p:sldId id="280" r:id="rId20"/>
    <p:sldId id="287" r:id="rId21"/>
    <p:sldId id="296" r:id="rId22"/>
    <p:sldId id="304" r:id="rId23"/>
    <p:sldId id="316" r:id="rId24"/>
    <p:sldId id="289" r:id="rId25"/>
    <p:sldId id="290" r:id="rId26"/>
    <p:sldId id="305" r:id="rId27"/>
    <p:sldId id="294" r:id="rId28"/>
    <p:sldId id="310" r:id="rId29"/>
    <p:sldId id="312" r:id="rId30"/>
    <p:sldId id="314" r:id="rId31"/>
    <p:sldId id="317" r:id="rId32"/>
    <p:sldId id="319" r:id="rId33"/>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8" userDrawn="1">
          <p15:clr>
            <a:srgbClr val="A4A3A4"/>
          </p15:clr>
        </p15:guide>
        <p15:guide id="2"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8"/>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7" Type="http://schemas.openxmlformats.org/officeDocument/2006/relationships/tags" Target="tags/tag149.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 Correlation</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Story Telling/Data Exploration</a:t>
            </a:r>
            <a:endParaRPr lang="en-US" altLang="zh-CN"/>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tags" Target="../tags/tag92.xml"/><Relationship Id="rId4" Type="http://schemas.openxmlformats.org/officeDocument/2006/relationships/image" Target="../media/image1.png"/><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9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ags" Target="../tags/tag94.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tags" Target="../tags/tag93.xml"/></Relationships>
</file>

<file path=ppt/slides/_rels/slide12.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image" Target="../media/image13.png"/><Relationship Id="rId7" Type="http://schemas.openxmlformats.org/officeDocument/2006/relationships/tags" Target="../tags/tag99.xml"/><Relationship Id="rId6" Type="http://schemas.openxmlformats.org/officeDocument/2006/relationships/image" Target="../media/image12.png"/><Relationship Id="rId5" Type="http://schemas.openxmlformats.org/officeDocument/2006/relationships/tags" Target="../tags/tag98.xml"/><Relationship Id="rId4" Type="http://schemas.openxmlformats.org/officeDocument/2006/relationships/image" Target="../media/image11.png"/><Relationship Id="rId3" Type="http://schemas.openxmlformats.org/officeDocument/2006/relationships/tags" Target="../tags/tag97.xml"/><Relationship Id="rId2" Type="http://schemas.openxmlformats.org/officeDocument/2006/relationships/image" Target="../media/image10.png"/><Relationship Id="rId11" Type="http://schemas.openxmlformats.org/officeDocument/2006/relationships/slideLayout" Target="../slideLayouts/slideLayout2.xml"/><Relationship Id="rId10" Type="http://schemas.openxmlformats.org/officeDocument/2006/relationships/tags" Target="../tags/tag101.xml"/><Relationship Id="rId1" Type="http://schemas.openxmlformats.org/officeDocument/2006/relationships/tags" Target="../tags/tag96.xml"/></Relationships>
</file>

<file path=ppt/slides/_rels/slide13.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image" Target="../media/image17.png"/><Relationship Id="rId7" Type="http://schemas.openxmlformats.org/officeDocument/2006/relationships/tags" Target="../tags/tag105.xml"/><Relationship Id="rId6" Type="http://schemas.openxmlformats.org/officeDocument/2006/relationships/image" Target="../media/image16.png"/><Relationship Id="rId5" Type="http://schemas.openxmlformats.org/officeDocument/2006/relationships/tags" Target="../tags/tag104.xml"/><Relationship Id="rId4" Type="http://schemas.openxmlformats.org/officeDocument/2006/relationships/image" Target="../media/image15.png"/><Relationship Id="rId3" Type="http://schemas.openxmlformats.org/officeDocument/2006/relationships/tags" Target="../tags/tag103.xml"/><Relationship Id="rId2" Type="http://schemas.openxmlformats.org/officeDocument/2006/relationships/image" Target="../media/image14.png"/><Relationship Id="rId11" Type="http://schemas.openxmlformats.org/officeDocument/2006/relationships/slideLayout" Target="../slideLayouts/slideLayout2.xml"/><Relationship Id="rId10" Type="http://schemas.openxmlformats.org/officeDocument/2006/relationships/tags" Target="../tags/tag107.xml"/><Relationship Id="rId1" Type="http://schemas.openxmlformats.org/officeDocument/2006/relationships/tags" Target="../tags/tag102.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11.xml"/><Relationship Id="rId6" Type="http://schemas.openxmlformats.org/officeDocument/2006/relationships/image" Target="../media/image20.png"/><Relationship Id="rId5" Type="http://schemas.openxmlformats.org/officeDocument/2006/relationships/tags" Target="../tags/tag110.xml"/><Relationship Id="rId4" Type="http://schemas.openxmlformats.org/officeDocument/2006/relationships/image" Target="../media/image19.png"/><Relationship Id="rId3" Type="http://schemas.openxmlformats.org/officeDocument/2006/relationships/tags" Target="../tags/tag109.xml"/><Relationship Id="rId2" Type="http://schemas.openxmlformats.org/officeDocument/2006/relationships/image" Target="../media/image18.png"/><Relationship Id="rId1" Type="http://schemas.openxmlformats.org/officeDocument/2006/relationships/tags" Target="../tags/tag108.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tags" Target="../tags/tag113.xml"/><Relationship Id="rId2" Type="http://schemas.openxmlformats.org/officeDocument/2006/relationships/image" Target="../media/image21.png"/><Relationship Id="rId1" Type="http://schemas.openxmlformats.org/officeDocument/2006/relationships/tags" Target="../tags/tag112.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19.xml"/><Relationship Id="rId7" Type="http://schemas.openxmlformats.org/officeDocument/2006/relationships/image" Target="../media/image16.png"/><Relationship Id="rId6" Type="http://schemas.openxmlformats.org/officeDocument/2006/relationships/tags" Target="../tags/tag118.xml"/><Relationship Id="rId5" Type="http://schemas.openxmlformats.org/officeDocument/2006/relationships/image" Target="../media/image27.png"/><Relationship Id="rId4" Type="http://schemas.openxmlformats.org/officeDocument/2006/relationships/tags" Target="../tags/tag117.xml"/><Relationship Id="rId3" Type="http://schemas.openxmlformats.org/officeDocument/2006/relationships/image" Target="../media/image26.png"/><Relationship Id="rId2" Type="http://schemas.openxmlformats.org/officeDocument/2006/relationships/tags" Target="../tags/tag116.xml"/><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image" Target="../media/image1.png"/><Relationship Id="rId3" Type="http://schemas.openxmlformats.org/officeDocument/2006/relationships/tags" Target="../tags/tag121.xml"/><Relationship Id="rId2" Type="http://schemas.openxmlformats.org/officeDocument/2006/relationships/image" Target="../media/image28.png"/><Relationship Id="rId1" Type="http://schemas.openxmlformats.org/officeDocument/2006/relationships/tags" Target="../tags/tag12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24.xml"/></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29.xml"/><Relationship Id="rId7" Type="http://schemas.openxmlformats.org/officeDocument/2006/relationships/image" Target="../media/image31.png"/><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image" Target="../media/image30.png"/><Relationship Id="rId3" Type="http://schemas.openxmlformats.org/officeDocument/2006/relationships/tags" Target="../tags/tag126.xml"/><Relationship Id="rId2" Type="http://schemas.openxmlformats.org/officeDocument/2006/relationships/image" Target="../media/image29.png"/><Relationship Id="rId1" Type="http://schemas.openxmlformats.org/officeDocument/2006/relationships/tags" Target="../tags/tag125.xml"/></Relationships>
</file>

<file path=ppt/slides/_rels/slide2.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image" Target="../media/image3.png"/><Relationship Id="rId7" Type="http://schemas.openxmlformats.org/officeDocument/2006/relationships/tags" Target="../tags/tag70.xml"/><Relationship Id="rId6" Type="http://schemas.openxmlformats.org/officeDocument/2006/relationships/image" Target="../media/image2.png"/><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image" Target="../media/image1.png"/><Relationship Id="rId15" Type="http://schemas.openxmlformats.org/officeDocument/2006/relationships/notesSlide" Target="../notesSlides/notesSlide1.xml"/><Relationship Id="rId14" Type="http://schemas.openxmlformats.org/officeDocument/2006/relationships/slideLayout" Target="../slideLayouts/slideLayout2.xml"/><Relationship Id="rId13" Type="http://schemas.openxmlformats.org/officeDocument/2006/relationships/tags" Target="../tags/tag74.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image" Target="../media/image4.png"/><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image" Target="../media/image32.png"/><Relationship Id="rId4" Type="http://schemas.openxmlformats.org/officeDocument/2006/relationships/tags" Target="../tags/tag132.xml"/><Relationship Id="rId3" Type="http://schemas.openxmlformats.org/officeDocument/2006/relationships/image" Target="../media/image29.png"/><Relationship Id="rId2" Type="http://schemas.openxmlformats.org/officeDocument/2006/relationships/tags" Target="../tags/tag131.xml"/><Relationship Id="rId1" Type="http://schemas.openxmlformats.org/officeDocument/2006/relationships/tags" Target="../tags/tag130.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5.xml"/><Relationship Id="rId2" Type="http://schemas.openxmlformats.org/officeDocument/2006/relationships/image" Target="../media/image34.png"/><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38.xml"/><Relationship Id="rId3" Type="http://schemas.openxmlformats.org/officeDocument/2006/relationships/image" Target="../media/image35.png"/><Relationship Id="rId2" Type="http://schemas.openxmlformats.org/officeDocument/2006/relationships/tags" Target="../tags/tag137.xml"/><Relationship Id="rId1" Type="http://schemas.openxmlformats.org/officeDocument/2006/relationships/tags" Target="../tags/tag136.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42.xml"/><Relationship Id="rId5" Type="http://schemas.openxmlformats.org/officeDocument/2006/relationships/image" Target="../media/image37.png"/><Relationship Id="rId4" Type="http://schemas.openxmlformats.org/officeDocument/2006/relationships/tags" Target="../tags/tag141.xml"/><Relationship Id="rId3" Type="http://schemas.openxmlformats.org/officeDocument/2006/relationships/image" Target="../media/image36.png"/><Relationship Id="rId2" Type="http://schemas.openxmlformats.org/officeDocument/2006/relationships/tags" Target="../tags/tag140.xml"/><Relationship Id="rId1" Type="http://schemas.openxmlformats.org/officeDocument/2006/relationships/tags" Target="../tags/tag13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4.xml"/><Relationship Id="rId1" Type="http://schemas.openxmlformats.org/officeDocument/2006/relationships/tags" Target="../tags/tag143.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47.xml"/><Relationship Id="rId3" Type="http://schemas.openxmlformats.org/officeDocument/2006/relationships/image" Target="../media/image38.png"/><Relationship Id="rId2" Type="http://schemas.openxmlformats.org/officeDocument/2006/relationships/tags" Target="../tags/tag146.xml"/><Relationship Id="rId1" Type="http://schemas.openxmlformats.org/officeDocument/2006/relationships/tags" Target="../tags/tag14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148.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77.xml"/><Relationship Id="rId3" Type="http://schemas.openxmlformats.org/officeDocument/2006/relationships/image" Target="../media/image5.png"/><Relationship Id="rId2" Type="http://schemas.openxmlformats.org/officeDocument/2006/relationships/tags" Target="../tags/tag76.xml"/><Relationship Id="rId1" Type="http://schemas.openxmlformats.org/officeDocument/2006/relationships/tags" Target="../tags/tag7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tags" Target="../tags/tag88.xml"/><Relationship Id="rId4" Type="http://schemas.openxmlformats.org/officeDocument/2006/relationships/image" Target="../media/image1.png"/><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en-US" altLang="zh-CN" b="0"/>
              <a:t>iTable</a:t>
            </a:r>
            <a:endParaRPr lang="en-US" altLang="zh-CN" b="0"/>
          </a:p>
        </p:txBody>
      </p:sp>
      <p:sp>
        <p:nvSpPr>
          <p:cNvPr id="3" name="副标题 2"/>
          <p:cNvSpPr>
            <a:spLocks noGrp="1"/>
          </p:cNvSpPr>
          <p:nvPr>
            <p:ph type="subTitle" idx="1"/>
            <p:custDataLst>
              <p:tags r:id="rId2"/>
            </p:custDataLst>
          </p:nvPr>
        </p:nvSpPr>
        <p:spPr/>
        <p:txBody>
          <a:bodyPr/>
          <a:p>
            <a:r>
              <a:rPr lang="zh-CN" altLang="en-US"/>
              <a:t>格日乐</a:t>
            </a:r>
            <a:endParaRPr lang="zh-CN" altLang="en-US"/>
          </a:p>
          <a:p>
            <a:r>
              <a:rPr lang="en-US" altLang="zh-CN"/>
              <a:t>2024/1/16</a:t>
            </a:r>
            <a:endParaRPr lang="en-US" altLang="zh-CN"/>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08330" y="1490345"/>
            <a:ext cx="10968990" cy="1118235"/>
          </a:xfrm>
        </p:spPr>
        <p:txBody>
          <a:bodyPr>
            <a:normAutofit/>
          </a:bodyPr>
          <a:p>
            <a:pPr lvl="0"/>
            <a:r>
              <a:rPr lang="en-US" altLang="zh-CN">
                <a:sym typeface="+mn-ea"/>
              </a:rPr>
              <a:t>Application Scope</a:t>
            </a:r>
            <a:r>
              <a:rPr lang="zh-CN" altLang="en-US">
                <a:sym typeface="+mn-ea"/>
              </a:rPr>
              <a:t>：</a:t>
            </a:r>
            <a:r>
              <a:rPr lang="zh-CN" altLang="en-US" b="1">
                <a:sym typeface="+mn-ea"/>
              </a:rPr>
              <a:t>fuzzy and high-level tasks</a:t>
            </a:r>
            <a:r>
              <a:rPr lang="zh-CN" altLang="en-US">
                <a:sym typeface="+mn-ea"/>
              </a:rPr>
              <a:t>，用户意图不明确，或者分析目标通常很复杂，需要多个步骤才能完全解决。</a:t>
            </a:r>
            <a:r>
              <a:rPr lang="en-US" altLang="zh-CN">
                <a:sym typeface="+mn-ea"/>
              </a:rPr>
              <a:t>eg.“分析过去一年的销售业绩”</a:t>
            </a:r>
            <a:endParaRPr lang="en-US" altLang="zh-CN">
              <a:sym typeface="+mn-ea"/>
            </a:endParaRPr>
          </a:p>
          <a:p>
            <a:pPr lvl="0"/>
            <a:endParaRPr lang="en-US" altLang="zh-CN"/>
          </a:p>
        </p:txBody>
      </p:sp>
      <p:sp>
        <p:nvSpPr>
          <p:cNvPr id="4" name="内容占位符 2"/>
          <p:cNvSpPr>
            <a:spLocks noGrp="1"/>
          </p:cNvSpPr>
          <p:nvPr>
            <p:custDataLst>
              <p:tags r:id="rId1"/>
            </p:custDataLst>
          </p:nvPr>
        </p:nvSpPr>
        <p:spPr>
          <a:xfrm>
            <a:off x="608330" y="2608580"/>
            <a:ext cx="10968990" cy="3975735"/>
          </a:xfrm>
          <a:prstGeom prst="rect">
            <a:avLst/>
          </a:prstGeom>
        </p:spPr>
        <p:txBody>
          <a:bodyPr vert="horz" lIns="90000" tIns="46800" rIns="90000" bIns="46800" rtlCol="0">
            <a:normAutofit lnSpcReduction="2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b="1">
                <a:sym typeface="+mn-ea"/>
              </a:rPr>
              <a:t>3 Components</a:t>
            </a:r>
            <a:r>
              <a:rPr lang="zh-CN" altLang="en-US" b="1">
                <a:sym typeface="+mn-ea"/>
              </a:rPr>
              <a:t>：</a:t>
            </a:r>
            <a:endParaRPr lang="zh-CN" altLang="en-US" b="1">
              <a:sym typeface="+mn-ea"/>
            </a:endParaRPr>
          </a:p>
          <a:p>
            <a:pPr lvl="0"/>
            <a:r>
              <a:rPr lang="en-US" altLang="zh-CN">
                <a:sym typeface="+mn-ea"/>
              </a:rPr>
              <a:t>用户界面</a:t>
            </a:r>
            <a:r>
              <a:rPr lang="zh-CN" altLang="en-US">
                <a:sym typeface="+mn-ea"/>
              </a:rPr>
              <a:t>：</a:t>
            </a:r>
            <a:r>
              <a:rPr lang="en-US" altLang="zh-CN">
                <a:sym typeface="+mn-ea"/>
              </a:rPr>
              <a:t>用户以自然语言发出查询，</a:t>
            </a:r>
            <a:r>
              <a:rPr lang="zh-CN" altLang="en-US">
                <a:sym typeface="+mn-ea"/>
              </a:rPr>
              <a:t>显示计算结果和探索过程，支持人机交互</a:t>
            </a:r>
            <a:endParaRPr lang="zh-CN" altLang="en-US">
              <a:sym typeface="+mn-ea"/>
            </a:endParaRPr>
          </a:p>
          <a:p>
            <a:pPr lvl="0"/>
            <a:r>
              <a:rPr lang="en-US" altLang="zh-CN">
                <a:solidFill>
                  <a:srgbClr val="FF0000"/>
                </a:solidFill>
                <a:sym typeface="+mn-ea"/>
              </a:rPr>
              <a:t>Insight Engine</a:t>
            </a:r>
            <a:r>
              <a:rPr lang="zh-CN" altLang="en-US">
                <a:solidFill>
                  <a:srgbClr val="FF0000"/>
                </a:solidFill>
                <a:sym typeface="+mn-ea"/>
              </a:rPr>
              <a:t>：</a:t>
            </a:r>
            <a:endParaRPr lang="zh-CN" altLang="en-US">
              <a:solidFill>
                <a:srgbClr val="FF0000"/>
              </a:solidFill>
              <a:sym typeface="+mn-ea"/>
            </a:endParaRPr>
          </a:p>
          <a:p>
            <a:pPr lvl="1"/>
            <a:r>
              <a:rPr lang="en-US" altLang="zh-CN">
                <a:solidFill>
                  <a:srgbClr val="FF0000"/>
                </a:solidFill>
                <a:sym typeface="+mn-ea"/>
              </a:rPr>
              <a:t>执行分析操作、生成洞察</a:t>
            </a:r>
            <a:r>
              <a:rPr lang="zh-CN" altLang="en-US">
                <a:solidFill>
                  <a:srgbClr val="FF0000"/>
                </a:solidFill>
                <a:sym typeface="+mn-ea"/>
              </a:rPr>
              <a:t>：根据给定的</a:t>
            </a:r>
            <a:r>
              <a:rPr lang="en-US" altLang="zh-CN">
                <a:solidFill>
                  <a:srgbClr val="FF0000"/>
                </a:solidFill>
                <a:sym typeface="+mn-ea"/>
              </a:rPr>
              <a:t>data scope</a:t>
            </a:r>
            <a:r>
              <a:rPr lang="zh-CN" altLang="en-US">
                <a:solidFill>
                  <a:srgbClr val="FF0000"/>
                </a:solidFill>
                <a:sym typeface="+mn-ea"/>
              </a:rPr>
              <a:t>计算</a:t>
            </a:r>
            <a:r>
              <a:rPr lang="en-US" altLang="zh-CN">
                <a:solidFill>
                  <a:srgbClr val="FF0000"/>
                </a:solidFill>
                <a:sym typeface="+mn-ea"/>
              </a:rPr>
              <a:t>insight</a:t>
            </a:r>
            <a:endParaRPr lang="zh-CN" altLang="en-US">
              <a:solidFill>
                <a:srgbClr val="FF0000"/>
              </a:solidFill>
              <a:sym typeface="+mn-ea"/>
            </a:endParaRPr>
          </a:p>
          <a:p>
            <a:pPr lvl="1"/>
            <a:r>
              <a:rPr lang="en-US" altLang="zh-CN">
                <a:solidFill>
                  <a:srgbClr val="FF0000"/>
                </a:solidFill>
                <a:sym typeface="+mn-ea"/>
              </a:rPr>
              <a:t>以自然语言呈现结果</a:t>
            </a:r>
            <a:r>
              <a:rPr lang="zh-CN" altLang="en-US">
                <a:solidFill>
                  <a:srgbClr val="FF0000"/>
                </a:solidFill>
                <a:sym typeface="+mn-ea"/>
              </a:rPr>
              <a:t>：以基于规则的方式进行</a:t>
            </a:r>
            <a:r>
              <a:rPr lang="en-US" altLang="zh-CN">
                <a:solidFill>
                  <a:srgbClr val="FF0000"/>
                </a:solidFill>
                <a:sym typeface="+mn-ea"/>
              </a:rPr>
              <a:t>insight-to-NL</a:t>
            </a:r>
            <a:r>
              <a:rPr lang="zh-CN" altLang="en-US">
                <a:solidFill>
                  <a:srgbClr val="FF0000"/>
                </a:solidFill>
                <a:sym typeface="+mn-ea"/>
              </a:rPr>
              <a:t>转换</a:t>
            </a:r>
            <a:endParaRPr lang="en-US" altLang="zh-CN">
              <a:solidFill>
                <a:srgbClr val="FF0000"/>
              </a:solidFill>
            </a:endParaRPr>
          </a:p>
          <a:p>
            <a:pPr lvl="0"/>
            <a:r>
              <a:rPr lang="en-US" altLang="zh-CN">
                <a:sym typeface="+mn-ea"/>
              </a:rPr>
              <a:t>LLM</a:t>
            </a:r>
            <a:r>
              <a:rPr lang="zh-CN" altLang="en-US">
                <a:sym typeface="+mn-ea"/>
              </a:rPr>
              <a:t>：</a:t>
            </a:r>
            <a:endParaRPr lang="en-US" altLang="zh-CN">
              <a:sym typeface="+mn-ea"/>
            </a:endParaRPr>
          </a:p>
          <a:p>
            <a:pPr lvl="1"/>
            <a:r>
              <a:rPr sz="1600">
                <a:sym typeface="+mn-ea"/>
              </a:rPr>
              <a:t>用户意图分析，基于上下文（用户问题、数据集领域知识和当前探索状态）</a:t>
            </a:r>
            <a:endParaRPr sz="1600">
              <a:sym typeface="+mn-ea"/>
            </a:endParaRPr>
          </a:p>
          <a:p>
            <a:pPr lvl="1"/>
            <a:r>
              <a:rPr lang="en-US" altLang="zh-CN">
                <a:sym typeface="+mn-ea"/>
              </a:rPr>
              <a:t>insight </a:t>
            </a:r>
            <a:r>
              <a:rPr lang="zh-CN" altLang="en-US">
                <a:sym typeface="+mn-ea"/>
              </a:rPr>
              <a:t>选择，驱动下一步探索过程</a:t>
            </a:r>
            <a:endParaRPr lang="en-US" altLang="zh-CN"/>
          </a:p>
        </p:txBody>
      </p:sp>
      <p:sp>
        <p:nvSpPr>
          <p:cNvPr id="7" name="标题 6"/>
          <p:cNvSpPr>
            <a:spLocks noGrp="1"/>
          </p:cNvSpPr>
          <p:nvPr>
            <p:ph type="title"/>
            <p:custDataLst>
              <p:tags r:id="rId2"/>
            </p:custDataLst>
          </p:nvPr>
        </p:nvSpPr>
        <p:spPr/>
        <p:txBody>
          <a:bodyPr>
            <a:normAutofit fontScale="90000"/>
          </a:bodyPr>
          <a:p>
            <a:r>
              <a:rPr lang="zh-CN" altLang="en-US" dirty="0"/>
              <a:t>Methodology</a:t>
            </a:r>
            <a:r>
              <a:rPr lang="en-US" altLang="zh-CN" dirty="0"/>
              <a:t>: an LLM-Based, Semi-Automated Data Exploration System</a:t>
            </a:r>
            <a:endParaRPr lang="zh-CN" altLang="en-US" dirty="0"/>
          </a:p>
        </p:txBody>
      </p:sp>
      <p:pic>
        <p:nvPicPr>
          <p:cNvPr id="2" name="图片 1"/>
          <p:cNvPicPr>
            <a:picLocks noChangeAspect="1"/>
          </p:cNvPicPr>
          <p:nvPr>
            <p:custDataLst>
              <p:tags r:id="rId3"/>
            </p:custDataLst>
          </p:nvPr>
        </p:nvPicPr>
        <p:blipFill>
          <a:blip r:embed="rId4"/>
          <a:stretch>
            <a:fillRect/>
          </a:stretch>
        </p:blipFill>
        <p:spPr>
          <a:xfrm>
            <a:off x="8682355" y="3442335"/>
            <a:ext cx="3405505" cy="2147570"/>
          </a:xfrm>
          <a:prstGeom prst="rect">
            <a:avLst/>
          </a:prstGeom>
        </p:spPr>
      </p:pic>
    </p:spTree>
    <p:custDataLst>
      <p:tags r:id="rId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目录结构说明</a:t>
            </a:r>
            <a:endParaRPr lang="zh-CN" altLang="en-US"/>
          </a:p>
        </p:txBody>
      </p:sp>
      <p:pic>
        <p:nvPicPr>
          <p:cNvPr id="7" name="内容占位符 6"/>
          <p:cNvPicPr>
            <a:picLocks noChangeAspect="1"/>
          </p:cNvPicPr>
          <p:nvPr>
            <p:ph idx="1"/>
            <p:custDataLst>
              <p:tags r:id="rId1"/>
            </p:custDataLst>
          </p:nvPr>
        </p:nvPicPr>
        <p:blipFill>
          <a:blip r:embed="rId2"/>
          <a:stretch>
            <a:fillRect/>
          </a:stretch>
        </p:blipFill>
        <p:spPr>
          <a:xfrm>
            <a:off x="412750" y="1544955"/>
            <a:ext cx="3651250" cy="4413885"/>
          </a:xfrm>
          <a:prstGeom prst="rect">
            <a:avLst/>
          </a:prstGeom>
        </p:spPr>
      </p:pic>
      <p:pic>
        <p:nvPicPr>
          <p:cNvPr id="12" name="图片 11" descr="屏幕截图 2024-01-31 173530"/>
          <p:cNvPicPr>
            <a:picLocks noChangeAspect="1"/>
          </p:cNvPicPr>
          <p:nvPr/>
        </p:nvPicPr>
        <p:blipFill>
          <a:blip r:embed="rId3"/>
          <a:stretch>
            <a:fillRect/>
          </a:stretch>
        </p:blipFill>
        <p:spPr>
          <a:xfrm>
            <a:off x="4640580" y="1901825"/>
            <a:ext cx="3394075" cy="4057015"/>
          </a:xfrm>
          <a:prstGeom prst="rect">
            <a:avLst/>
          </a:prstGeom>
        </p:spPr>
      </p:pic>
      <p:pic>
        <p:nvPicPr>
          <p:cNvPr id="13" name="图片 12"/>
          <p:cNvPicPr>
            <a:picLocks noChangeAspect="1"/>
          </p:cNvPicPr>
          <p:nvPr>
            <p:custDataLst>
              <p:tags r:id="rId4"/>
            </p:custDataLst>
          </p:nvPr>
        </p:nvPicPr>
        <p:blipFill>
          <a:blip r:embed="rId5"/>
          <a:stretch>
            <a:fillRect/>
          </a:stretch>
        </p:blipFill>
        <p:spPr>
          <a:xfrm>
            <a:off x="8920480" y="2132330"/>
            <a:ext cx="2235200" cy="3477260"/>
          </a:xfrm>
          <a:prstGeom prst="rect">
            <a:avLst/>
          </a:prstGeom>
        </p:spPr>
      </p:pic>
      <p:sp>
        <p:nvSpPr>
          <p:cNvPr id="14" name="文本框 13"/>
          <p:cNvSpPr txBox="1"/>
          <p:nvPr/>
        </p:nvSpPr>
        <p:spPr>
          <a:xfrm>
            <a:off x="866775" y="6083300"/>
            <a:ext cx="3197225" cy="368300"/>
          </a:xfrm>
          <a:prstGeom prst="rect">
            <a:avLst/>
          </a:prstGeom>
          <a:noFill/>
        </p:spPr>
        <p:txBody>
          <a:bodyPr wrap="square" rtlCol="0">
            <a:spAutoFit/>
          </a:bodyPr>
          <a:p>
            <a:r>
              <a:rPr lang="zh-CN" altLang="en-US"/>
              <a:t>Console_Sales_flat.csv</a:t>
            </a:r>
            <a:endParaRPr lang="zh-CN" altLang="en-US"/>
          </a:p>
        </p:txBody>
      </p:sp>
      <p:sp>
        <p:nvSpPr>
          <p:cNvPr id="15" name="文本框 14"/>
          <p:cNvSpPr txBox="1"/>
          <p:nvPr/>
        </p:nvSpPr>
        <p:spPr>
          <a:xfrm>
            <a:off x="5759450" y="6083300"/>
            <a:ext cx="1156335" cy="368300"/>
          </a:xfrm>
          <a:prstGeom prst="rect">
            <a:avLst/>
          </a:prstGeom>
          <a:noFill/>
        </p:spPr>
        <p:txBody>
          <a:bodyPr wrap="square" rtlCol="0">
            <a:spAutoFit/>
          </a:bodyPr>
          <a:p>
            <a:r>
              <a:rPr lang="zh-CN" altLang="en-US"/>
              <a:t>目录</a:t>
            </a:r>
            <a:r>
              <a:rPr lang="zh-CN" altLang="en-US"/>
              <a:t>结构</a:t>
            </a:r>
            <a:endParaRPr lang="zh-CN" altLang="en-US"/>
          </a:p>
        </p:txBody>
      </p:sp>
      <p:cxnSp>
        <p:nvCxnSpPr>
          <p:cNvPr id="16" name="直接箭头连接符 15"/>
          <p:cNvCxnSpPr/>
          <p:nvPr/>
        </p:nvCxnSpPr>
        <p:spPr>
          <a:xfrm flipV="1">
            <a:off x="8164195" y="3303905"/>
            <a:ext cx="575310" cy="9525"/>
          </a:xfrm>
          <a:prstGeom prst="straightConnector1">
            <a:avLst/>
          </a:prstGeom>
          <a:ln w="2540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7" name="文本框 16"/>
          <p:cNvSpPr txBox="1"/>
          <p:nvPr/>
        </p:nvSpPr>
        <p:spPr>
          <a:xfrm>
            <a:off x="8739505" y="5718810"/>
            <a:ext cx="2767965" cy="922020"/>
          </a:xfrm>
          <a:prstGeom prst="rect">
            <a:avLst/>
          </a:prstGeom>
          <a:noFill/>
        </p:spPr>
        <p:txBody>
          <a:bodyPr wrap="square" rtlCol="0">
            <a:spAutoFit/>
          </a:bodyPr>
          <a:p>
            <a:pPr algn="ctr"/>
            <a:r>
              <a:rPr lang="zh-CN" altLang="en-US"/>
              <a:t>生成的</a:t>
            </a:r>
            <a:r>
              <a:rPr lang="en-US" altLang="zh-CN"/>
              <a:t>insight list</a:t>
            </a:r>
            <a:endParaRPr lang="zh-CN" altLang="en-US"/>
          </a:p>
          <a:p>
            <a:pPr algn="ctr"/>
            <a:r>
              <a:rPr lang="zh-CN" altLang="en-US"/>
              <a:t>文件名是某些列的定值，即</a:t>
            </a:r>
            <a:r>
              <a:rPr lang="en-US" altLang="zh-CN"/>
              <a:t>data scope</a:t>
            </a:r>
            <a:r>
              <a:rPr lang="zh-CN" altLang="en-US"/>
              <a:t>的筛选</a:t>
            </a:r>
            <a:r>
              <a:rPr lang="zh-CN" altLang="en-US"/>
              <a:t>标准</a:t>
            </a:r>
            <a:endParaRPr lang="zh-CN" altLang="en-US"/>
          </a:p>
        </p:txBody>
      </p:sp>
      <p:pic>
        <p:nvPicPr>
          <p:cNvPr id="20" name="图片 19" descr="屏幕截图 2024-01-31 175228"/>
          <p:cNvPicPr>
            <a:picLocks noChangeAspect="1"/>
          </p:cNvPicPr>
          <p:nvPr/>
        </p:nvPicPr>
        <p:blipFill>
          <a:blip r:embed="rId6"/>
          <a:stretch>
            <a:fillRect/>
          </a:stretch>
        </p:blipFill>
        <p:spPr>
          <a:xfrm>
            <a:off x="4313555" y="1885315"/>
            <a:ext cx="4495800" cy="3724275"/>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83940" y="349955"/>
            <a:ext cx="10969200" cy="705600"/>
          </a:xfrm>
        </p:spPr>
        <p:txBody>
          <a:bodyPr/>
          <a:p>
            <a:r>
              <a:rPr lang="en-US" altLang="zh-CN"/>
              <a:t>Insight Description - Point I</a:t>
            </a:r>
            <a:r>
              <a:rPr lang="en-US" altLang="zh-CN"/>
              <a:t>nsight</a:t>
            </a:r>
            <a:endParaRPr lang="en-US" altLang="zh-CN"/>
          </a:p>
        </p:txBody>
      </p:sp>
      <p:pic>
        <p:nvPicPr>
          <p:cNvPr id="5" name="内容占位符 4"/>
          <p:cNvPicPr>
            <a:picLocks noChangeAspect="1"/>
          </p:cNvPicPr>
          <p:nvPr>
            <p:ph idx="1"/>
            <p:custDataLst>
              <p:tags r:id="rId1"/>
            </p:custDataLst>
          </p:nvPr>
        </p:nvPicPr>
        <p:blipFill>
          <a:blip r:embed="rId2"/>
          <a:stretch>
            <a:fillRect/>
          </a:stretch>
        </p:blipFill>
        <p:spPr>
          <a:xfrm>
            <a:off x="1053465" y="1220470"/>
            <a:ext cx="2745740" cy="234251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5280660" y="1663065"/>
            <a:ext cx="5215255" cy="92900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611505" y="3728085"/>
            <a:ext cx="3400425" cy="2875280"/>
          </a:xfrm>
          <a:prstGeom prst="rect">
            <a:avLst/>
          </a:prstGeom>
        </p:spPr>
      </p:pic>
      <p:pic>
        <p:nvPicPr>
          <p:cNvPr id="8" name="图片 7"/>
          <p:cNvPicPr>
            <a:picLocks noChangeAspect="1"/>
          </p:cNvPicPr>
          <p:nvPr>
            <p:custDataLst>
              <p:tags r:id="rId7"/>
            </p:custDataLst>
          </p:nvPr>
        </p:nvPicPr>
        <p:blipFill>
          <a:blip r:embed="rId8"/>
          <a:stretch>
            <a:fillRect/>
          </a:stretch>
        </p:blipFill>
        <p:spPr>
          <a:xfrm>
            <a:off x="4262755" y="4461510"/>
            <a:ext cx="7760335" cy="803275"/>
          </a:xfrm>
          <a:prstGeom prst="rect">
            <a:avLst/>
          </a:prstGeom>
        </p:spPr>
      </p:pic>
      <p:sp>
        <p:nvSpPr>
          <p:cNvPr id="9" name="文本框 8"/>
          <p:cNvSpPr txBox="1"/>
          <p:nvPr/>
        </p:nvSpPr>
        <p:spPr>
          <a:xfrm>
            <a:off x="7033260" y="2719070"/>
            <a:ext cx="1709420" cy="368300"/>
          </a:xfrm>
          <a:prstGeom prst="rect">
            <a:avLst/>
          </a:prstGeom>
          <a:noFill/>
        </p:spPr>
        <p:txBody>
          <a:bodyPr wrap="square" rtlCol="0">
            <a:spAutoFit/>
          </a:bodyPr>
          <a:p>
            <a:r>
              <a:rPr lang="en-US" altLang="zh-CN"/>
              <a:t>1. Domin</a:t>
            </a:r>
            <a:r>
              <a:rPr lang="en-US" altLang="zh-CN"/>
              <a:t>ance</a:t>
            </a:r>
            <a:endParaRPr lang="en-US" altLang="zh-CN"/>
          </a:p>
        </p:txBody>
      </p:sp>
      <p:sp>
        <p:nvSpPr>
          <p:cNvPr id="10" name="文本框 9"/>
          <p:cNvSpPr txBox="1"/>
          <p:nvPr>
            <p:custDataLst>
              <p:tags r:id="rId9"/>
            </p:custDataLst>
          </p:nvPr>
        </p:nvSpPr>
        <p:spPr>
          <a:xfrm>
            <a:off x="7743825" y="5433060"/>
            <a:ext cx="1073785" cy="368300"/>
          </a:xfrm>
          <a:prstGeom prst="rect">
            <a:avLst/>
          </a:prstGeom>
          <a:noFill/>
        </p:spPr>
        <p:txBody>
          <a:bodyPr wrap="square" rtlCol="0">
            <a:spAutoFit/>
          </a:bodyPr>
          <a:p>
            <a:r>
              <a:rPr lang="en-US" altLang="zh-CN"/>
              <a:t>2. T</a:t>
            </a:r>
            <a:r>
              <a:rPr lang="en-US" altLang="zh-CN"/>
              <a:t>op2</a:t>
            </a:r>
            <a:endParaRPr lang="en-US" altLang="zh-CN"/>
          </a:p>
        </p:txBody>
      </p:sp>
    </p:spTree>
    <p:custDataLst>
      <p:tags r:id="rId10"/>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83940" y="349955"/>
            <a:ext cx="10969200" cy="705600"/>
          </a:xfrm>
        </p:spPr>
        <p:txBody>
          <a:bodyPr/>
          <a:p>
            <a:r>
              <a:rPr lang="en-US" altLang="zh-CN"/>
              <a:t>Insight Description</a:t>
            </a:r>
            <a:r>
              <a:rPr lang="en-US" altLang="zh-CN">
                <a:sym typeface="+mn-ea"/>
              </a:rPr>
              <a:t> - Point Insight</a:t>
            </a:r>
            <a:endParaRPr lang="en-US" altLang="zh-CN"/>
          </a:p>
        </p:txBody>
      </p:sp>
      <p:pic>
        <p:nvPicPr>
          <p:cNvPr id="4" name="图片 3"/>
          <p:cNvPicPr>
            <a:picLocks noChangeAspect="1"/>
          </p:cNvPicPr>
          <p:nvPr>
            <p:custDataLst>
              <p:tags r:id="rId1"/>
            </p:custDataLst>
          </p:nvPr>
        </p:nvPicPr>
        <p:blipFill>
          <a:blip r:embed="rId2"/>
          <a:stretch>
            <a:fillRect/>
          </a:stretch>
        </p:blipFill>
        <p:spPr>
          <a:xfrm>
            <a:off x="4630420" y="1708785"/>
            <a:ext cx="7223760" cy="1066800"/>
          </a:xfrm>
          <a:prstGeom prst="rect">
            <a:avLst/>
          </a:prstGeom>
        </p:spPr>
      </p:pic>
      <p:pic>
        <p:nvPicPr>
          <p:cNvPr id="13" name="图片 12"/>
          <p:cNvPicPr>
            <a:picLocks noChangeAspect="1"/>
          </p:cNvPicPr>
          <p:nvPr>
            <p:custDataLst>
              <p:tags r:id="rId3"/>
            </p:custDataLst>
          </p:nvPr>
        </p:nvPicPr>
        <p:blipFill>
          <a:blip r:embed="rId4"/>
          <a:stretch>
            <a:fillRect/>
          </a:stretch>
        </p:blipFill>
        <p:spPr>
          <a:xfrm>
            <a:off x="1167130" y="1189990"/>
            <a:ext cx="2781935" cy="2781935"/>
          </a:xfrm>
          <a:prstGeom prst="rect">
            <a:avLst/>
          </a:prstGeom>
        </p:spPr>
      </p:pic>
      <p:sp>
        <p:nvSpPr>
          <p:cNvPr id="14" name="文本框 13"/>
          <p:cNvSpPr txBox="1"/>
          <p:nvPr/>
        </p:nvSpPr>
        <p:spPr>
          <a:xfrm>
            <a:off x="7401560" y="2881630"/>
            <a:ext cx="1449070" cy="368300"/>
          </a:xfrm>
          <a:prstGeom prst="rect">
            <a:avLst/>
          </a:prstGeom>
          <a:noFill/>
        </p:spPr>
        <p:txBody>
          <a:bodyPr wrap="square" rtlCol="0">
            <a:spAutoFit/>
          </a:bodyPr>
          <a:p>
            <a:r>
              <a:rPr lang="en-US" altLang="zh-CN"/>
              <a:t>3. O</a:t>
            </a:r>
            <a:r>
              <a:rPr lang="en-US" altLang="zh-CN"/>
              <a:t>utlier</a:t>
            </a:r>
            <a:endParaRPr lang="en-US" altLang="zh-CN"/>
          </a:p>
        </p:txBody>
      </p:sp>
      <p:pic>
        <p:nvPicPr>
          <p:cNvPr id="16" name="图片 15"/>
          <p:cNvPicPr>
            <a:picLocks noChangeAspect="1"/>
          </p:cNvPicPr>
          <p:nvPr>
            <p:custDataLst>
              <p:tags r:id="rId5"/>
            </p:custDataLst>
          </p:nvPr>
        </p:nvPicPr>
        <p:blipFill>
          <a:blip r:embed="rId6"/>
          <a:stretch>
            <a:fillRect/>
          </a:stretch>
        </p:blipFill>
        <p:spPr>
          <a:xfrm>
            <a:off x="5357495" y="4490085"/>
            <a:ext cx="5288280" cy="1066800"/>
          </a:xfrm>
          <a:prstGeom prst="rect">
            <a:avLst/>
          </a:prstGeom>
        </p:spPr>
      </p:pic>
      <p:pic>
        <p:nvPicPr>
          <p:cNvPr id="17" name="图片 16"/>
          <p:cNvPicPr>
            <a:picLocks noChangeAspect="1"/>
          </p:cNvPicPr>
          <p:nvPr>
            <p:custDataLst>
              <p:tags r:id="rId7"/>
            </p:custDataLst>
          </p:nvPr>
        </p:nvPicPr>
        <p:blipFill>
          <a:blip r:embed="rId8"/>
          <a:stretch>
            <a:fillRect/>
          </a:stretch>
        </p:blipFill>
        <p:spPr>
          <a:xfrm>
            <a:off x="756285" y="4160520"/>
            <a:ext cx="3874135" cy="2414270"/>
          </a:xfrm>
          <a:prstGeom prst="rect">
            <a:avLst/>
          </a:prstGeom>
        </p:spPr>
      </p:pic>
      <p:sp>
        <p:nvSpPr>
          <p:cNvPr id="18" name="文本框 17"/>
          <p:cNvSpPr txBox="1"/>
          <p:nvPr>
            <p:custDataLst>
              <p:tags r:id="rId9"/>
            </p:custDataLst>
          </p:nvPr>
        </p:nvSpPr>
        <p:spPr>
          <a:xfrm>
            <a:off x="7202805" y="5662295"/>
            <a:ext cx="2195195" cy="368300"/>
          </a:xfrm>
          <a:prstGeom prst="rect">
            <a:avLst/>
          </a:prstGeom>
          <a:noFill/>
        </p:spPr>
        <p:txBody>
          <a:bodyPr wrap="square" rtlCol="0">
            <a:spAutoFit/>
          </a:bodyPr>
          <a:p>
            <a:r>
              <a:rPr lang="en-US" altLang="zh-CN"/>
              <a:t>4. Outlier-</a:t>
            </a:r>
            <a:r>
              <a:rPr lang="en-US" altLang="zh-CN"/>
              <a:t>temporal</a:t>
            </a:r>
            <a:endParaRPr lang="en-US" altLang="zh-CN"/>
          </a:p>
        </p:txBody>
      </p:sp>
    </p:spTree>
    <p:custDataLst>
      <p:tags r:id="rId10"/>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83940" y="349955"/>
            <a:ext cx="10969200" cy="705600"/>
          </a:xfrm>
        </p:spPr>
        <p:txBody>
          <a:bodyPr/>
          <a:p>
            <a:r>
              <a:rPr lang="en-US" altLang="zh-CN"/>
              <a:t>Insight Description - Shape </a:t>
            </a:r>
            <a:r>
              <a:rPr lang="en-US" altLang="zh-CN"/>
              <a:t>Insight</a:t>
            </a:r>
            <a:endParaRPr lang="en-US" altLang="zh-CN"/>
          </a:p>
        </p:txBody>
      </p:sp>
      <p:pic>
        <p:nvPicPr>
          <p:cNvPr id="11" name="图片 10"/>
          <p:cNvPicPr>
            <a:picLocks noChangeAspect="1"/>
          </p:cNvPicPr>
          <p:nvPr>
            <p:custDataLst>
              <p:tags r:id="rId1"/>
            </p:custDataLst>
          </p:nvPr>
        </p:nvPicPr>
        <p:blipFill>
          <a:blip r:embed="rId2"/>
          <a:stretch>
            <a:fillRect/>
          </a:stretch>
        </p:blipFill>
        <p:spPr>
          <a:xfrm>
            <a:off x="5364480" y="1875790"/>
            <a:ext cx="6416040" cy="883920"/>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904875" y="1391920"/>
            <a:ext cx="4100830" cy="2496185"/>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1598295" y="4558030"/>
            <a:ext cx="8740140" cy="883920"/>
          </a:xfrm>
          <a:prstGeom prst="rect">
            <a:avLst/>
          </a:prstGeom>
        </p:spPr>
      </p:pic>
      <p:sp>
        <p:nvSpPr>
          <p:cNvPr id="7" name="文本框 6"/>
          <p:cNvSpPr txBox="1"/>
          <p:nvPr/>
        </p:nvSpPr>
        <p:spPr>
          <a:xfrm>
            <a:off x="8104505" y="2940685"/>
            <a:ext cx="1545590" cy="368300"/>
          </a:xfrm>
          <a:prstGeom prst="rect">
            <a:avLst/>
          </a:prstGeom>
          <a:noFill/>
        </p:spPr>
        <p:txBody>
          <a:bodyPr wrap="square" rtlCol="0">
            <a:spAutoFit/>
          </a:bodyPr>
          <a:p>
            <a:r>
              <a:rPr lang="en-US" altLang="zh-CN"/>
              <a:t>1. T</a:t>
            </a:r>
            <a:r>
              <a:rPr lang="en-US" altLang="zh-CN"/>
              <a:t>rend</a:t>
            </a:r>
            <a:endParaRPr lang="en-US" altLang="zh-CN"/>
          </a:p>
        </p:txBody>
      </p:sp>
      <p:sp>
        <p:nvSpPr>
          <p:cNvPr id="8" name="文本框 7"/>
          <p:cNvSpPr txBox="1"/>
          <p:nvPr/>
        </p:nvSpPr>
        <p:spPr>
          <a:xfrm>
            <a:off x="5205730" y="5612130"/>
            <a:ext cx="1781175" cy="368300"/>
          </a:xfrm>
          <a:prstGeom prst="rect">
            <a:avLst/>
          </a:prstGeom>
          <a:noFill/>
        </p:spPr>
        <p:txBody>
          <a:bodyPr wrap="square" rtlCol="0">
            <a:spAutoFit/>
          </a:bodyPr>
          <a:p>
            <a:r>
              <a:rPr lang="en-US" altLang="zh-CN"/>
              <a:t>2. E</a:t>
            </a:r>
            <a:r>
              <a:rPr lang="en-US" altLang="zh-CN"/>
              <a:t>venness</a:t>
            </a:r>
            <a:endParaRPr lang="en-US" altLang="zh-CN"/>
          </a:p>
        </p:txBody>
      </p:sp>
    </p:spTree>
    <p:custDataLst>
      <p:tags r:id="rId7"/>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83940" y="349955"/>
            <a:ext cx="10969200" cy="705600"/>
          </a:xfrm>
        </p:spPr>
        <p:txBody>
          <a:bodyPr/>
          <a:p>
            <a:r>
              <a:rPr lang="en-US" altLang="zh-CN"/>
              <a:t>Insight Description - Shape </a:t>
            </a:r>
            <a:r>
              <a:rPr lang="en-US" altLang="zh-CN"/>
              <a:t>Insight</a:t>
            </a:r>
            <a:endParaRPr lang="en-US" altLang="zh-CN"/>
          </a:p>
        </p:txBody>
      </p:sp>
      <p:pic>
        <p:nvPicPr>
          <p:cNvPr id="3" name="图片 2"/>
          <p:cNvPicPr>
            <a:picLocks noChangeAspect="1"/>
          </p:cNvPicPr>
          <p:nvPr>
            <p:custDataLst>
              <p:tags r:id="rId1"/>
            </p:custDataLst>
          </p:nvPr>
        </p:nvPicPr>
        <p:blipFill>
          <a:blip r:embed="rId2"/>
          <a:stretch>
            <a:fillRect/>
          </a:stretch>
        </p:blipFill>
        <p:spPr>
          <a:xfrm>
            <a:off x="5457825" y="1336675"/>
            <a:ext cx="5554980" cy="131064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417195" y="5034280"/>
            <a:ext cx="6598920" cy="1097280"/>
          </a:xfrm>
          <a:prstGeom prst="rect">
            <a:avLst/>
          </a:prstGeom>
        </p:spPr>
      </p:pic>
      <p:pic>
        <p:nvPicPr>
          <p:cNvPr id="8" name="图片 7" descr="kappframework-bgPmpm(1)(1)"/>
          <p:cNvPicPr>
            <a:picLocks noChangeAspect="1"/>
          </p:cNvPicPr>
          <p:nvPr/>
        </p:nvPicPr>
        <p:blipFill>
          <a:blip r:embed="rId5"/>
          <a:stretch>
            <a:fillRect/>
          </a:stretch>
        </p:blipFill>
        <p:spPr>
          <a:xfrm>
            <a:off x="7136130" y="3443605"/>
            <a:ext cx="4656455" cy="3187065"/>
          </a:xfrm>
          <a:prstGeom prst="rect">
            <a:avLst/>
          </a:prstGeom>
        </p:spPr>
      </p:pic>
      <p:pic>
        <p:nvPicPr>
          <p:cNvPr id="10" name="图片 9" descr="kappframework-kOVIQm(1)(1)"/>
          <p:cNvPicPr>
            <a:picLocks noChangeAspect="1"/>
          </p:cNvPicPr>
          <p:nvPr/>
        </p:nvPicPr>
        <p:blipFill>
          <a:blip r:embed="rId6"/>
          <a:stretch>
            <a:fillRect/>
          </a:stretch>
        </p:blipFill>
        <p:spPr>
          <a:xfrm>
            <a:off x="956310" y="1055370"/>
            <a:ext cx="3536315" cy="3765550"/>
          </a:xfrm>
          <a:prstGeom prst="rect">
            <a:avLst/>
          </a:prstGeom>
        </p:spPr>
      </p:pic>
      <p:sp>
        <p:nvSpPr>
          <p:cNvPr id="13" name="文本框 12"/>
          <p:cNvSpPr txBox="1"/>
          <p:nvPr/>
        </p:nvSpPr>
        <p:spPr>
          <a:xfrm>
            <a:off x="7493000" y="2753995"/>
            <a:ext cx="1849120" cy="368300"/>
          </a:xfrm>
          <a:prstGeom prst="rect">
            <a:avLst/>
          </a:prstGeom>
          <a:noFill/>
        </p:spPr>
        <p:txBody>
          <a:bodyPr wrap="square" rtlCol="0">
            <a:spAutoFit/>
          </a:bodyPr>
          <a:p>
            <a:r>
              <a:rPr lang="en-US" altLang="zh-CN"/>
              <a:t>3. S</a:t>
            </a:r>
            <a:r>
              <a:rPr lang="en-US" altLang="zh-CN"/>
              <a:t>kewness</a:t>
            </a:r>
            <a:endParaRPr lang="en-US" altLang="zh-CN"/>
          </a:p>
        </p:txBody>
      </p:sp>
      <p:sp>
        <p:nvSpPr>
          <p:cNvPr id="14" name="文本框 13"/>
          <p:cNvSpPr txBox="1"/>
          <p:nvPr>
            <p:custDataLst>
              <p:tags r:id="rId7"/>
            </p:custDataLst>
          </p:nvPr>
        </p:nvSpPr>
        <p:spPr>
          <a:xfrm>
            <a:off x="2643505" y="6262370"/>
            <a:ext cx="1849120" cy="368300"/>
          </a:xfrm>
          <a:prstGeom prst="rect">
            <a:avLst/>
          </a:prstGeom>
          <a:noFill/>
        </p:spPr>
        <p:txBody>
          <a:bodyPr wrap="square" rtlCol="0">
            <a:spAutoFit/>
          </a:bodyPr>
          <a:p>
            <a:r>
              <a:rPr lang="en-US" altLang="zh-CN"/>
              <a:t>4. K</a:t>
            </a:r>
            <a:r>
              <a:rPr lang="en-US" altLang="zh-CN"/>
              <a:t>urtosis</a:t>
            </a:r>
            <a:endParaRPr lang="en-US" altLang="zh-CN"/>
          </a:p>
        </p:txBody>
      </p:sp>
    </p:spTree>
    <p:custDataLst>
      <p:tags r:id="rId8"/>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下一步工作</a:t>
            </a:r>
            <a:r>
              <a:rPr lang="zh-CN" altLang="en-US"/>
              <a:t>计划</a:t>
            </a:r>
            <a:endParaRPr lang="zh-CN" altLang="en-US"/>
          </a:p>
        </p:txBody>
      </p:sp>
      <p:sp>
        <p:nvSpPr>
          <p:cNvPr id="3" name="内容占位符 2"/>
          <p:cNvSpPr>
            <a:spLocks noGrp="1"/>
          </p:cNvSpPr>
          <p:nvPr>
            <p:ph idx="1"/>
          </p:nvPr>
        </p:nvSpPr>
        <p:spPr/>
        <p:txBody>
          <a:bodyPr/>
          <a:p>
            <a:r>
              <a:rPr lang="zh-CN" altLang="en-US"/>
              <a:t>修改未能良好表述的</a:t>
            </a:r>
            <a:r>
              <a:rPr lang="en-US" altLang="zh-CN"/>
              <a:t>description</a:t>
            </a:r>
            <a:endParaRPr lang="zh-CN" altLang="en-US"/>
          </a:p>
          <a:p>
            <a:pPr lvl="1"/>
            <a:r>
              <a:rPr lang="zh-CN" altLang="en-US">
                <a:sym typeface="+mn-ea"/>
              </a:rPr>
              <a:t>语法细节</a:t>
            </a:r>
            <a:endParaRPr lang="zh-CN" altLang="en-US"/>
          </a:p>
          <a:p>
            <a:pPr lvl="1"/>
            <a:r>
              <a:rPr lang="zh-CN" altLang="en-US"/>
              <a:t>数据集表头</a:t>
            </a:r>
            <a:r>
              <a:rPr lang="zh-CN" altLang="en-US"/>
              <a:t>描述</a:t>
            </a:r>
            <a:endParaRPr lang="zh-CN" altLang="en-US"/>
          </a:p>
          <a:p>
            <a:pPr lvl="1"/>
            <a:r>
              <a:rPr lang="en-US" altLang="zh-CN"/>
              <a:t>data scope</a:t>
            </a:r>
            <a:r>
              <a:rPr lang="zh-CN" altLang="en-US"/>
              <a:t>中的表头不能完整表述</a:t>
            </a:r>
            <a:r>
              <a:rPr lang="zh-CN" altLang="en-US"/>
              <a:t>信息</a:t>
            </a:r>
            <a:endParaRPr lang="zh-CN" altLang="en-US"/>
          </a:p>
        </p:txBody>
      </p:sp>
      <p:pic>
        <p:nvPicPr>
          <p:cNvPr id="9" name="图片 8" descr="kappframework-xxoBTq(1)(1)"/>
          <p:cNvPicPr>
            <a:picLocks noChangeAspect="1"/>
          </p:cNvPicPr>
          <p:nvPr/>
        </p:nvPicPr>
        <p:blipFill>
          <a:blip r:embed="rId1"/>
          <a:stretch>
            <a:fillRect/>
          </a:stretch>
        </p:blipFill>
        <p:spPr>
          <a:xfrm>
            <a:off x="2924810" y="1987550"/>
            <a:ext cx="5800090" cy="307340"/>
          </a:xfrm>
          <a:prstGeom prst="rect">
            <a:avLst/>
          </a:prstGeom>
        </p:spPr>
      </p:pic>
      <p:pic>
        <p:nvPicPr>
          <p:cNvPr id="10" name="图片 9"/>
          <p:cNvPicPr>
            <a:picLocks noChangeAspect="1"/>
          </p:cNvPicPr>
          <p:nvPr>
            <p:custDataLst>
              <p:tags r:id="rId2"/>
            </p:custDataLst>
          </p:nvPr>
        </p:nvPicPr>
        <p:blipFill>
          <a:blip r:embed="rId3"/>
          <a:stretch>
            <a:fillRect/>
          </a:stretch>
        </p:blipFill>
        <p:spPr>
          <a:xfrm>
            <a:off x="3399790" y="2368550"/>
            <a:ext cx="6211570" cy="304165"/>
          </a:xfrm>
          <a:prstGeom prst="rect">
            <a:avLst/>
          </a:prstGeom>
        </p:spPr>
      </p:pic>
      <p:pic>
        <p:nvPicPr>
          <p:cNvPr id="15" name="图片 14"/>
          <p:cNvPicPr>
            <a:picLocks noChangeAspect="1"/>
          </p:cNvPicPr>
          <p:nvPr>
            <p:custDataLst>
              <p:tags r:id="rId4"/>
            </p:custDataLst>
          </p:nvPr>
        </p:nvPicPr>
        <p:blipFill>
          <a:blip r:embed="rId5"/>
          <a:stretch>
            <a:fillRect/>
          </a:stretch>
        </p:blipFill>
        <p:spPr>
          <a:xfrm>
            <a:off x="608330" y="3275965"/>
            <a:ext cx="3978910" cy="2481580"/>
          </a:xfrm>
          <a:prstGeom prst="rect">
            <a:avLst/>
          </a:prstGeom>
        </p:spPr>
      </p:pic>
      <p:pic>
        <p:nvPicPr>
          <p:cNvPr id="16" name="图片 15"/>
          <p:cNvPicPr>
            <a:picLocks noChangeAspect="1"/>
          </p:cNvPicPr>
          <p:nvPr>
            <p:custDataLst>
              <p:tags r:id="rId6"/>
            </p:custDataLst>
          </p:nvPr>
        </p:nvPicPr>
        <p:blipFill>
          <a:blip r:embed="rId7"/>
          <a:stretch>
            <a:fillRect/>
          </a:stretch>
        </p:blipFill>
        <p:spPr>
          <a:xfrm>
            <a:off x="4946015" y="3555365"/>
            <a:ext cx="6863715" cy="1384935"/>
          </a:xfrm>
          <a:prstGeom prst="rect">
            <a:avLst/>
          </a:prstGeom>
        </p:spPr>
      </p:pic>
    </p:spTree>
    <p:custDataLst>
      <p:tags r:id="rId8"/>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下一步工作计划</a:t>
            </a:r>
            <a:endParaRPr lang="zh-CN" altLang="en-US"/>
          </a:p>
        </p:txBody>
      </p:sp>
      <p:sp>
        <p:nvSpPr>
          <p:cNvPr id="3" name="内容占位符 2"/>
          <p:cNvSpPr>
            <a:spLocks noGrp="1"/>
          </p:cNvSpPr>
          <p:nvPr>
            <p:ph idx="1"/>
          </p:nvPr>
        </p:nvSpPr>
        <p:spPr>
          <a:xfrm>
            <a:off x="608330" y="1490345"/>
            <a:ext cx="10968990" cy="1109980"/>
          </a:xfrm>
        </p:spPr>
        <p:txBody>
          <a:bodyPr/>
          <a:p>
            <a:r>
              <a:rPr lang="zh-CN" altLang="en-US"/>
              <a:t>完成</a:t>
            </a:r>
            <a:r>
              <a:rPr lang="en-US" altLang="zh-CN"/>
              <a:t>Insight Visualization</a:t>
            </a:r>
            <a:r>
              <a:rPr lang="zh-CN" altLang="en-US"/>
              <a:t>（生成对应的</a:t>
            </a:r>
            <a:r>
              <a:rPr lang="en-US" altLang="zh-CN"/>
              <a:t>Vegalite</a:t>
            </a:r>
            <a:r>
              <a:rPr lang="zh-CN" altLang="en-US"/>
              <a:t>）</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743200" y="4796790"/>
            <a:ext cx="8005445" cy="184785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7142480" y="608330"/>
            <a:ext cx="3823335" cy="2411095"/>
          </a:xfrm>
          <a:prstGeom prst="rect">
            <a:avLst/>
          </a:prstGeom>
        </p:spPr>
      </p:pic>
      <p:sp>
        <p:nvSpPr>
          <p:cNvPr id="6" name="内容占位符 2"/>
          <p:cNvSpPr>
            <a:spLocks noGrp="1"/>
          </p:cNvSpPr>
          <p:nvPr>
            <p:custDataLst>
              <p:tags r:id="rId5"/>
            </p:custDataLst>
          </p:nvPr>
        </p:nvSpPr>
        <p:spPr>
          <a:xfrm>
            <a:off x="608330" y="3051810"/>
            <a:ext cx="10968990" cy="328168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sym typeface="+mn-ea"/>
              </a:rPr>
              <a:t>对于每一个</a:t>
            </a:r>
            <a:r>
              <a:rPr lang="en-US" altLang="zh-CN">
                <a:sym typeface="+mn-ea"/>
              </a:rPr>
              <a:t>data scope</a:t>
            </a:r>
            <a:r>
              <a:rPr lang="zh-CN" altLang="en-US">
                <a:sym typeface="+mn-ea"/>
              </a:rPr>
              <a:t>，最后输入到</a:t>
            </a:r>
            <a:r>
              <a:rPr lang="en-US" altLang="zh-CN">
                <a:sym typeface="+mn-ea"/>
              </a:rPr>
              <a:t>LLM</a:t>
            </a:r>
            <a:r>
              <a:rPr lang="zh-CN" altLang="en-US">
                <a:sym typeface="+mn-ea"/>
              </a:rPr>
              <a:t>的信息应该包括三部分</a:t>
            </a:r>
            <a:endParaRPr lang="zh-CN" altLang="en-US">
              <a:sym typeface="+mn-ea"/>
            </a:endParaRPr>
          </a:p>
          <a:p>
            <a:pPr lvl="1"/>
            <a:r>
              <a:rPr lang="zh-CN" altLang="en-US">
                <a:sym typeface="+mn-ea"/>
              </a:rPr>
              <a:t>完整平表的结构</a:t>
            </a:r>
            <a:r>
              <a:rPr lang="zh-CN" altLang="en-US">
                <a:sym typeface="+mn-ea"/>
              </a:rPr>
              <a:t>（</a:t>
            </a:r>
            <a:r>
              <a:rPr lang="en-US" altLang="zh-CN">
                <a:sym typeface="+mn-ea"/>
              </a:rPr>
              <a:t>√</a:t>
            </a:r>
            <a:r>
              <a:rPr lang="zh-CN" altLang="en-US">
                <a:sym typeface="+mn-ea"/>
              </a:rPr>
              <a:t>）</a:t>
            </a:r>
            <a:endParaRPr lang="zh-CN" altLang="en-US"/>
          </a:p>
          <a:p>
            <a:pPr lvl="1"/>
            <a:r>
              <a:rPr lang="en-US" altLang="zh-CN">
                <a:sym typeface="+mn-ea"/>
              </a:rPr>
              <a:t>data scope </a:t>
            </a:r>
            <a:r>
              <a:rPr lang="en-US" altLang="zh-CN" b="1">
                <a:sym typeface="+mn-ea"/>
              </a:rPr>
              <a:t>context</a:t>
            </a:r>
            <a:endParaRPr lang="en-US" altLang="zh-CN"/>
          </a:p>
          <a:p>
            <a:pPr lvl="1"/>
            <a:r>
              <a:rPr lang="en-US" altLang="zh-CN">
                <a:sym typeface="+mn-ea"/>
              </a:rPr>
              <a:t>insight </a:t>
            </a:r>
            <a:r>
              <a:rPr lang="en-US" altLang="zh-CN" b="1">
                <a:sym typeface="+mn-ea"/>
              </a:rPr>
              <a:t>description</a:t>
            </a:r>
            <a:r>
              <a:rPr lang="zh-CN" altLang="en-US">
                <a:sym typeface="+mn-ea"/>
              </a:rPr>
              <a:t>（</a:t>
            </a:r>
            <a:r>
              <a:rPr lang="en-US" altLang="zh-CN">
                <a:sym typeface="+mn-ea"/>
              </a:rPr>
              <a:t>√</a:t>
            </a:r>
            <a:r>
              <a:rPr lang="zh-CN" altLang="en-US">
                <a:sym typeface="+mn-ea"/>
              </a:rPr>
              <a:t>）</a:t>
            </a:r>
            <a:endParaRPr lang="zh-CN" altLang="en-US">
              <a:sym typeface="+mn-ea"/>
            </a:endParaRPr>
          </a:p>
        </p:txBody>
      </p:sp>
    </p:spTree>
    <p:custDataLst>
      <p:tags r:id="rId6"/>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工作</a:t>
            </a:r>
            <a:r>
              <a:rPr lang="zh-CN" altLang="en-US">
                <a:sym typeface="+mn-ea"/>
              </a:rPr>
              <a:t>安排</a:t>
            </a:r>
            <a:endParaRPr lang="zh-CN" altLang="en-US">
              <a:sym typeface="+mn-ea"/>
            </a:endParaRPr>
          </a:p>
        </p:txBody>
      </p:sp>
      <p:sp>
        <p:nvSpPr>
          <p:cNvPr id="3" name="内容占位符 2"/>
          <p:cNvSpPr>
            <a:spLocks noGrp="1"/>
          </p:cNvSpPr>
          <p:nvPr>
            <p:ph idx="1"/>
          </p:nvPr>
        </p:nvSpPr>
        <p:spPr>
          <a:xfrm>
            <a:off x="608330" y="1490345"/>
            <a:ext cx="10968990" cy="4469765"/>
          </a:xfrm>
        </p:spPr>
        <p:txBody>
          <a:bodyPr/>
          <a:p>
            <a:r>
              <a:rPr lang="zh-CN" altLang="en-US"/>
              <a:t>云姗：</a:t>
            </a:r>
            <a:r>
              <a:rPr lang="en-US" altLang="zh-CN"/>
              <a:t>compound</a:t>
            </a:r>
            <a:r>
              <a:rPr lang="zh-CN" altLang="en-US"/>
              <a:t>计算、</a:t>
            </a:r>
            <a:r>
              <a:rPr lang="en-US" altLang="zh-CN"/>
              <a:t>vegalite</a:t>
            </a:r>
            <a:r>
              <a:rPr lang="zh-CN" altLang="en-US"/>
              <a:t>生成</a:t>
            </a:r>
            <a:endParaRPr lang="zh-CN" altLang="en-US"/>
          </a:p>
          <a:p>
            <a:r>
              <a:rPr lang="zh-CN" altLang="en-US">
                <a:sym typeface="+mn-ea"/>
              </a:rPr>
              <a:t>格日乐：</a:t>
            </a:r>
            <a:endParaRPr lang="zh-CN" altLang="en-US">
              <a:sym typeface="+mn-ea"/>
            </a:endParaRPr>
          </a:p>
          <a:p>
            <a:pPr lvl="1"/>
            <a:r>
              <a:rPr lang="zh-CN" altLang="en-US">
                <a:sym typeface="+mn-ea"/>
              </a:rPr>
              <a:t>继续改</a:t>
            </a:r>
            <a:r>
              <a:rPr lang="en-US" altLang="zh-CN">
                <a:sym typeface="+mn-ea"/>
              </a:rPr>
              <a:t>template</a:t>
            </a:r>
            <a:endParaRPr lang="en-US" altLang="zh-CN">
              <a:sym typeface="+mn-ea"/>
            </a:endParaRPr>
          </a:p>
          <a:p>
            <a:pPr lvl="2"/>
            <a:r>
              <a:rPr lang="en-US" altLang="zh-CN"/>
              <a:t>debug aggregate</a:t>
            </a:r>
            <a:r>
              <a:rPr lang="zh-CN" altLang="en-US"/>
              <a:t>部分的内容</a:t>
            </a:r>
            <a:r>
              <a:rPr lang="zh-CN" altLang="en-US">
                <a:sym typeface="+mn-ea"/>
              </a:rPr>
              <a:t>（</a:t>
            </a:r>
            <a:r>
              <a:rPr lang="en-US" altLang="zh-CN">
                <a:sym typeface="+mn-ea"/>
              </a:rPr>
              <a:t>√</a:t>
            </a:r>
            <a:r>
              <a:rPr lang="zh-CN" altLang="en-US">
                <a:sym typeface="+mn-ea"/>
              </a:rPr>
              <a:t>）</a:t>
            </a:r>
            <a:endParaRPr lang="zh-CN" altLang="en-US"/>
          </a:p>
          <a:p>
            <a:pPr lvl="1"/>
            <a:r>
              <a:rPr lang="zh-CN" altLang="en-US"/>
              <a:t>修改</a:t>
            </a:r>
            <a:r>
              <a:rPr lang="en-US" altLang="zh-CN"/>
              <a:t>description</a:t>
            </a:r>
            <a:r>
              <a:rPr lang="zh-CN" altLang="en-US"/>
              <a:t>细节</a:t>
            </a:r>
            <a:endParaRPr lang="zh-CN" altLang="en-US"/>
          </a:p>
          <a:p>
            <a:pPr lvl="2"/>
            <a:r>
              <a:rPr lang="zh-CN" altLang="en-US"/>
              <a:t>改表头（</a:t>
            </a:r>
            <a:r>
              <a:rPr lang="en-US" altLang="zh-CN"/>
              <a:t>√</a:t>
            </a:r>
            <a:r>
              <a:rPr lang="zh-CN" altLang="en-US"/>
              <a:t>）</a:t>
            </a:r>
            <a:endParaRPr lang="zh-CN" altLang="en-US"/>
          </a:p>
          <a:p>
            <a:pPr lvl="2"/>
            <a:r>
              <a:rPr lang="zh-CN" altLang="en-US"/>
              <a:t>写</a:t>
            </a:r>
            <a:r>
              <a:rPr lang="en-US" altLang="zh-CN"/>
              <a:t>header </a:t>
            </a:r>
            <a:r>
              <a:rPr lang="en-US" altLang="zh-CN"/>
              <a:t>template</a:t>
            </a:r>
            <a:endParaRPr lang="en-US" altLang="zh-CN"/>
          </a:p>
          <a:p>
            <a:pPr lvl="1"/>
            <a:r>
              <a:rPr lang="zh-CN" altLang="en-US">
                <a:sym typeface="+mn-ea"/>
              </a:rPr>
              <a:t>代码传</a:t>
            </a:r>
            <a:r>
              <a:rPr lang="en-US" altLang="zh-CN">
                <a:sym typeface="+mn-ea"/>
              </a:rPr>
              <a:t>github</a:t>
            </a:r>
            <a:endParaRPr lang="en-US" altLang="zh-CN">
              <a:sym typeface="+mn-ea"/>
            </a:endParaRPr>
          </a:p>
          <a:p>
            <a:pPr lvl="1"/>
            <a:r>
              <a:rPr lang="zh-CN" altLang="en-US">
                <a:sym typeface="+mn-ea"/>
              </a:rPr>
              <a:t>写说明文档</a:t>
            </a:r>
            <a:endParaRPr lang="zh-CN" altLang="en-US"/>
          </a:p>
          <a:p>
            <a:pPr lvl="1"/>
            <a:endParaRPr lang="en-US" altLang="zh-CN"/>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77895" y="215335"/>
            <a:ext cx="10969200" cy="705600"/>
          </a:xfrm>
        </p:spPr>
        <p:txBody>
          <a:bodyPr/>
          <a:p>
            <a:r>
              <a:rPr lang="en-US" altLang="zh-CN">
                <a:sym typeface="+mn-ea"/>
              </a:rPr>
              <a:t>Description</a:t>
            </a:r>
            <a:r>
              <a:rPr lang="zh-CN" altLang="en-US"/>
              <a:t>细节</a:t>
            </a:r>
            <a:r>
              <a:rPr lang="zh-CN" altLang="en-US"/>
              <a:t>问题</a:t>
            </a:r>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678815" y="1687830"/>
            <a:ext cx="6238875" cy="216408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678815" y="4210050"/>
            <a:ext cx="7310755" cy="2455545"/>
          </a:xfrm>
          <a:prstGeom prst="rect">
            <a:avLst/>
          </a:prstGeom>
        </p:spPr>
      </p:pic>
      <p:sp>
        <p:nvSpPr>
          <p:cNvPr id="8" name="文本框 7"/>
          <p:cNvSpPr txBox="1"/>
          <p:nvPr/>
        </p:nvSpPr>
        <p:spPr>
          <a:xfrm>
            <a:off x="7065645" y="2555240"/>
            <a:ext cx="635000" cy="368300"/>
          </a:xfrm>
          <a:prstGeom prst="rect">
            <a:avLst/>
          </a:prstGeom>
          <a:noFill/>
        </p:spPr>
        <p:txBody>
          <a:bodyPr wrap="square" rtlCol="0">
            <a:spAutoFit/>
          </a:bodyPr>
          <a:p>
            <a:r>
              <a:rPr lang="zh-CN" altLang="en-US"/>
              <a:t>×</a:t>
            </a:r>
            <a:endParaRPr lang="zh-CN" altLang="en-US"/>
          </a:p>
        </p:txBody>
      </p:sp>
      <p:sp>
        <p:nvSpPr>
          <p:cNvPr id="9" name="文本框 8"/>
          <p:cNvSpPr txBox="1"/>
          <p:nvPr/>
        </p:nvSpPr>
        <p:spPr>
          <a:xfrm>
            <a:off x="8252460" y="5253355"/>
            <a:ext cx="577850" cy="368300"/>
          </a:xfrm>
          <a:prstGeom prst="rect">
            <a:avLst/>
          </a:prstGeom>
          <a:noFill/>
        </p:spPr>
        <p:txBody>
          <a:bodyPr wrap="square" rtlCol="0">
            <a:spAutoFit/>
          </a:bodyPr>
          <a:p>
            <a:r>
              <a:rPr lang="en-US" altLang="zh-CN"/>
              <a:t>√</a:t>
            </a:r>
            <a:endParaRPr lang="en-US" altLang="zh-CN"/>
          </a:p>
        </p:txBody>
      </p:sp>
      <p:sp>
        <p:nvSpPr>
          <p:cNvPr id="10" name="内容占位符 2"/>
          <p:cNvSpPr>
            <a:spLocks noGrp="1"/>
          </p:cNvSpPr>
          <p:nvPr>
            <p:custDataLst>
              <p:tags r:id="rId5"/>
            </p:custDataLst>
          </p:nvPr>
        </p:nvSpPr>
        <p:spPr>
          <a:xfrm>
            <a:off x="377825" y="1038860"/>
            <a:ext cx="10968990" cy="110998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Top2</a:t>
            </a:r>
            <a:r>
              <a:rPr lang="zh-CN" altLang="en-US"/>
              <a:t>不能直接取前两行的第一列单元格</a:t>
            </a:r>
            <a:r>
              <a:rPr lang="zh-CN" altLang="en-US"/>
              <a:t>内容</a:t>
            </a:r>
            <a:endParaRPr lang="zh-CN" altLang="en-US"/>
          </a:p>
        </p:txBody>
      </p:sp>
      <p:pic>
        <p:nvPicPr>
          <p:cNvPr id="12" name="图片 11"/>
          <p:cNvPicPr>
            <a:picLocks noChangeAspect="1"/>
          </p:cNvPicPr>
          <p:nvPr>
            <p:custDataLst>
              <p:tags r:id="rId6"/>
            </p:custDataLst>
          </p:nvPr>
        </p:nvPicPr>
        <p:blipFill>
          <a:blip r:embed="rId7"/>
          <a:stretch>
            <a:fillRect/>
          </a:stretch>
        </p:blipFill>
        <p:spPr>
          <a:xfrm>
            <a:off x="7487920" y="920750"/>
            <a:ext cx="4542790" cy="2643505"/>
          </a:xfrm>
          <a:prstGeom prst="rect">
            <a:avLst/>
          </a:prstGeom>
        </p:spPr>
      </p:pic>
      <p:sp>
        <p:nvSpPr>
          <p:cNvPr id="3" name="文本框 2"/>
          <p:cNvSpPr txBox="1"/>
          <p:nvPr/>
        </p:nvSpPr>
        <p:spPr>
          <a:xfrm>
            <a:off x="7700645" y="471805"/>
            <a:ext cx="4064000" cy="368300"/>
          </a:xfrm>
          <a:prstGeom prst="rect">
            <a:avLst/>
          </a:prstGeom>
          <a:noFill/>
        </p:spPr>
        <p:txBody>
          <a:bodyPr wrap="square" rtlCol="0">
            <a:spAutoFit/>
          </a:bodyPr>
          <a:p>
            <a:pPr algn="ctr"/>
            <a:r>
              <a:rPr lang="en-US" altLang="zh-CN"/>
              <a:t>Dominance</a:t>
            </a:r>
            <a:r>
              <a:rPr lang="zh-CN" altLang="en-US"/>
              <a:t>同理</a:t>
            </a:r>
            <a:endParaRPr lang="zh-CN" altLang="en-US"/>
          </a:p>
        </p:txBody>
      </p:sp>
    </p:spTree>
    <p:custDataLst>
      <p:tags r:id="rId8"/>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Preliminary knowledge</a:t>
            </a:r>
            <a:endParaRPr lang="en-US" altLang="zh-CN"/>
          </a:p>
        </p:txBody>
      </p:sp>
      <p:sp>
        <p:nvSpPr>
          <p:cNvPr id="3" name="内容占位符 2"/>
          <p:cNvSpPr>
            <a:spLocks noGrp="1"/>
          </p:cNvSpPr>
          <p:nvPr>
            <p:ph idx="1"/>
          </p:nvPr>
        </p:nvSpPr>
        <p:spPr>
          <a:xfrm>
            <a:off x="608330" y="1313815"/>
            <a:ext cx="6565900" cy="2301875"/>
          </a:xfrm>
        </p:spPr>
        <p:txBody>
          <a:bodyPr>
            <a:normAutofit/>
          </a:bodyPr>
          <a:p>
            <a:r>
              <a:rPr lang="en-US" altLang="zh-CN"/>
              <a:t>Insight</a:t>
            </a:r>
            <a:r>
              <a:rPr lang="zh-CN" altLang="en-US"/>
              <a:t>：Data insight refers to the valuable information and understanding that can be derived from analyzing and interpreting the data</a:t>
            </a:r>
            <a:r>
              <a:rPr lang="en-US" altLang="zh-CN"/>
              <a:t>.</a:t>
            </a:r>
            <a:endParaRPr lang="zh-CN" altLang="en-US"/>
          </a:p>
          <a:p>
            <a:pPr marL="0" indent="0">
              <a:buNone/>
            </a:pPr>
            <a:endParaRPr lang="en-US" altLang="zh-CN"/>
          </a:p>
        </p:txBody>
      </p:sp>
      <p:pic>
        <p:nvPicPr>
          <p:cNvPr id="4" name="图片 3"/>
          <p:cNvPicPr>
            <a:picLocks noChangeAspect="1"/>
          </p:cNvPicPr>
          <p:nvPr>
            <p:custDataLst>
              <p:tags r:id="rId1"/>
            </p:custDataLst>
          </p:nvPr>
        </p:nvPicPr>
        <p:blipFill>
          <a:blip r:embed="rId2"/>
          <a:stretch>
            <a:fillRect/>
          </a:stretch>
        </p:blipFill>
        <p:spPr>
          <a:xfrm>
            <a:off x="7815580" y="751205"/>
            <a:ext cx="3660775" cy="2308225"/>
          </a:xfrm>
          <a:prstGeom prst="rect">
            <a:avLst/>
          </a:prstGeom>
        </p:spPr>
      </p:pic>
      <p:sp>
        <p:nvSpPr>
          <p:cNvPr id="5" name="内容占位符 2"/>
          <p:cNvSpPr>
            <a:spLocks noGrp="1"/>
          </p:cNvSpPr>
          <p:nvPr>
            <p:custDataLst>
              <p:tags r:id="rId3"/>
            </p:custDataLst>
          </p:nvPr>
        </p:nvSpPr>
        <p:spPr>
          <a:xfrm>
            <a:off x="608330" y="4033520"/>
            <a:ext cx="10968990" cy="102235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a:p>
        </p:txBody>
      </p:sp>
      <p:sp>
        <p:nvSpPr>
          <p:cNvPr id="6" name="内容占位符 2"/>
          <p:cNvSpPr>
            <a:spLocks noGrp="1"/>
          </p:cNvSpPr>
          <p:nvPr>
            <p:custDataLst>
              <p:tags r:id="rId4"/>
            </p:custDataLst>
          </p:nvPr>
        </p:nvSpPr>
        <p:spPr>
          <a:xfrm>
            <a:off x="608330" y="2849880"/>
            <a:ext cx="10968990" cy="2301875"/>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Insight </a:t>
            </a:r>
            <a:r>
              <a:rPr lang="en-US" altLang="zh-CN">
                <a:sym typeface="+mn-ea"/>
              </a:rPr>
              <a:t> Correlation</a:t>
            </a:r>
            <a:r>
              <a:rPr lang="zh-CN" altLang="en-US">
                <a:sym typeface="+mn-ea"/>
              </a:rPr>
              <a:t>：</a:t>
            </a:r>
            <a:endParaRPr lang="zh-CN" altLang="en-US">
              <a:sym typeface="+mn-ea"/>
            </a:endParaRPr>
          </a:p>
        </p:txBody>
      </p:sp>
      <p:pic>
        <p:nvPicPr>
          <p:cNvPr id="7" name="图片 6"/>
          <p:cNvPicPr>
            <a:picLocks noChangeAspect="1"/>
          </p:cNvPicPr>
          <p:nvPr>
            <p:custDataLst>
              <p:tags r:id="rId5"/>
            </p:custDataLst>
          </p:nvPr>
        </p:nvPicPr>
        <p:blipFill>
          <a:blip r:embed="rId6"/>
          <a:stretch>
            <a:fillRect/>
          </a:stretch>
        </p:blipFill>
        <p:spPr>
          <a:xfrm>
            <a:off x="8018780" y="4148455"/>
            <a:ext cx="4104640" cy="1355725"/>
          </a:xfrm>
          <a:prstGeom prst="rect">
            <a:avLst/>
          </a:prstGeom>
        </p:spPr>
      </p:pic>
      <p:pic>
        <p:nvPicPr>
          <p:cNvPr id="8" name="图片 7"/>
          <p:cNvPicPr>
            <a:picLocks noChangeAspect="1"/>
          </p:cNvPicPr>
          <p:nvPr>
            <p:custDataLst>
              <p:tags r:id="rId7"/>
            </p:custDataLst>
          </p:nvPr>
        </p:nvPicPr>
        <p:blipFill>
          <a:blip r:embed="rId8"/>
          <a:stretch>
            <a:fillRect/>
          </a:stretch>
        </p:blipFill>
        <p:spPr>
          <a:xfrm>
            <a:off x="441325" y="3547110"/>
            <a:ext cx="3380105" cy="2482850"/>
          </a:xfrm>
          <a:prstGeom prst="rect">
            <a:avLst/>
          </a:prstGeom>
        </p:spPr>
      </p:pic>
      <p:sp>
        <p:nvSpPr>
          <p:cNvPr id="9" name="文本框 8"/>
          <p:cNvSpPr txBox="1"/>
          <p:nvPr/>
        </p:nvSpPr>
        <p:spPr>
          <a:xfrm>
            <a:off x="374015" y="6029960"/>
            <a:ext cx="3289300" cy="306705"/>
          </a:xfrm>
          <a:prstGeom prst="rect">
            <a:avLst/>
          </a:prstGeom>
          <a:noFill/>
        </p:spPr>
        <p:txBody>
          <a:bodyPr wrap="square" rtlCol="0">
            <a:spAutoFit/>
          </a:bodyPr>
          <a:p>
            <a:r>
              <a:rPr lang="en-US" altLang="zh-CN" sz="1400">
                <a:sym typeface="+mn-ea"/>
              </a:rPr>
              <a:t>Correlation</a:t>
            </a:r>
            <a:r>
              <a:rPr lang="zh-CN" altLang="en-US" sz="1400"/>
              <a:t> based on header structure</a:t>
            </a:r>
            <a:endParaRPr lang="zh-CN" altLang="en-US" sz="1400"/>
          </a:p>
        </p:txBody>
      </p:sp>
      <p:pic>
        <p:nvPicPr>
          <p:cNvPr id="11" name="图片 10"/>
          <p:cNvPicPr>
            <a:picLocks noChangeAspect="1"/>
          </p:cNvPicPr>
          <p:nvPr>
            <p:custDataLst>
              <p:tags r:id="rId9"/>
            </p:custDataLst>
          </p:nvPr>
        </p:nvPicPr>
        <p:blipFill>
          <a:blip r:embed="rId10"/>
          <a:stretch>
            <a:fillRect/>
          </a:stretch>
        </p:blipFill>
        <p:spPr>
          <a:xfrm>
            <a:off x="4255770" y="2816225"/>
            <a:ext cx="3559810" cy="3456940"/>
          </a:xfrm>
          <a:prstGeom prst="rect">
            <a:avLst/>
          </a:prstGeom>
        </p:spPr>
      </p:pic>
      <p:sp>
        <p:nvSpPr>
          <p:cNvPr id="12" name="文本框 11"/>
          <p:cNvSpPr txBox="1"/>
          <p:nvPr>
            <p:custDataLst>
              <p:tags r:id="rId11"/>
            </p:custDataLst>
          </p:nvPr>
        </p:nvSpPr>
        <p:spPr>
          <a:xfrm>
            <a:off x="4282440" y="6336665"/>
            <a:ext cx="3627755" cy="306705"/>
          </a:xfrm>
          <a:prstGeom prst="rect">
            <a:avLst/>
          </a:prstGeom>
          <a:noFill/>
        </p:spPr>
        <p:txBody>
          <a:bodyPr wrap="square" rtlCol="0">
            <a:spAutoFit/>
          </a:bodyPr>
          <a:p>
            <a:r>
              <a:rPr lang="en-US" altLang="zh-CN" sz="1400">
                <a:sym typeface="+mn-ea"/>
              </a:rPr>
              <a:t>Correlation</a:t>
            </a:r>
            <a:r>
              <a:rPr lang="zh-CN" altLang="en-US" sz="1400"/>
              <a:t> based on </a:t>
            </a:r>
            <a:r>
              <a:rPr lang="en-US" altLang="zh-CN" sz="1400"/>
              <a:t>semantic </a:t>
            </a:r>
            <a:r>
              <a:rPr lang="en-US" altLang="zh-CN" sz="1400"/>
              <a:t>infomation</a:t>
            </a:r>
            <a:endParaRPr lang="en-US" altLang="zh-CN" sz="1400"/>
          </a:p>
        </p:txBody>
      </p:sp>
      <p:sp>
        <p:nvSpPr>
          <p:cNvPr id="13" name="文本框 12"/>
          <p:cNvSpPr txBox="1"/>
          <p:nvPr>
            <p:custDataLst>
              <p:tags r:id="rId12"/>
            </p:custDataLst>
          </p:nvPr>
        </p:nvSpPr>
        <p:spPr>
          <a:xfrm>
            <a:off x="8495665" y="5638800"/>
            <a:ext cx="3627755" cy="306705"/>
          </a:xfrm>
          <a:prstGeom prst="rect">
            <a:avLst/>
          </a:prstGeom>
          <a:noFill/>
        </p:spPr>
        <p:txBody>
          <a:bodyPr wrap="square" rtlCol="0">
            <a:spAutoFit/>
          </a:bodyPr>
          <a:p>
            <a:r>
              <a:rPr lang="en-US" altLang="zh-CN" sz="1400">
                <a:sym typeface="+mn-ea"/>
              </a:rPr>
              <a:t>Application-specific Correlation</a:t>
            </a:r>
            <a:r>
              <a:rPr lang="en-US" altLang="zh-CN" sz="1400">
                <a:sym typeface="+mn-ea"/>
              </a:rPr>
              <a:t>s</a:t>
            </a:r>
            <a:endParaRPr lang="en-US" altLang="zh-CN" sz="1400">
              <a:sym typeface="+mn-ea"/>
            </a:endParaRPr>
          </a:p>
        </p:txBody>
      </p:sp>
    </p:spTree>
    <p:custDataLst>
      <p:tags r:id="rId1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77895" y="215335"/>
            <a:ext cx="10969200" cy="705600"/>
          </a:xfrm>
        </p:spPr>
        <p:txBody>
          <a:bodyPr/>
          <a:p>
            <a:r>
              <a:rPr lang="en-US" altLang="zh-CN">
                <a:sym typeface="+mn-ea"/>
              </a:rPr>
              <a:t>Description</a:t>
            </a:r>
            <a:r>
              <a:rPr lang="zh-CN" altLang="en-US"/>
              <a:t>细节</a:t>
            </a:r>
            <a:r>
              <a:rPr lang="zh-CN" altLang="en-US"/>
              <a:t>问题</a:t>
            </a:r>
            <a:endParaRPr lang="zh-CN" altLang="en-US"/>
          </a:p>
        </p:txBody>
      </p:sp>
      <p:sp>
        <p:nvSpPr>
          <p:cNvPr id="10" name="内容占位符 2"/>
          <p:cNvSpPr>
            <a:spLocks noGrp="1"/>
          </p:cNvSpPr>
          <p:nvPr>
            <p:custDataLst>
              <p:tags r:id="rId1"/>
            </p:custDataLst>
          </p:nvPr>
        </p:nvSpPr>
        <p:spPr>
          <a:xfrm>
            <a:off x="377825" y="1038860"/>
            <a:ext cx="10968990" cy="1416685"/>
          </a:xfrm>
          <a:prstGeom prst="rect">
            <a:avLst/>
          </a:prstGeom>
        </p:spPr>
        <p:txBody>
          <a:bodyPr vert="horz" lIns="90000" tIns="46800" rIns="90000" bIns="46800" rtlCol="0">
            <a:normAutofit lnSpcReduction="2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Top2</a:t>
            </a:r>
            <a:r>
              <a:rPr lang="zh-CN" altLang="en-US"/>
              <a:t>不能直接取前两行的第一列单元格</a:t>
            </a:r>
            <a:r>
              <a:rPr lang="zh-CN" altLang="en-US"/>
              <a:t>内容</a:t>
            </a:r>
            <a:endParaRPr lang="zh-CN" altLang="en-US"/>
          </a:p>
          <a:p>
            <a:r>
              <a:rPr lang="en-US" altLang="zh-CN">
                <a:sym typeface="+mn-ea"/>
              </a:rPr>
              <a:t>-&gt; </a:t>
            </a:r>
            <a:r>
              <a:rPr lang="zh-CN" altLang="en-US">
                <a:sym typeface="+mn-ea"/>
              </a:rPr>
              <a:t>需要增加一步</a:t>
            </a:r>
            <a:r>
              <a:rPr lang="zh-CN" altLang="en-US">
                <a:sym typeface="+mn-ea"/>
              </a:rPr>
              <a:t>聚合</a:t>
            </a:r>
            <a:endParaRPr lang="zh-CN" altLang="en-US">
              <a:sym typeface="+mn-ea"/>
            </a:endParaRPr>
          </a:p>
          <a:p>
            <a:pPr marL="0" indent="0">
              <a:buNone/>
            </a:pPr>
            <a:r>
              <a:rPr lang="zh-CN" altLang="en-US">
                <a:sym typeface="+mn-ea"/>
              </a:rPr>
              <a:t>想法：聚合到主列的实体不止一个时</a:t>
            </a:r>
            <a:endParaRPr lang="zh-CN" altLang="en-US">
              <a:sym typeface="+mn-ea"/>
            </a:endParaRPr>
          </a:p>
          <a:p>
            <a:endParaRPr lang="zh-CN" altLang="en-US"/>
          </a:p>
        </p:txBody>
      </p:sp>
      <p:pic>
        <p:nvPicPr>
          <p:cNvPr id="5" name="内容占位符 4"/>
          <p:cNvPicPr>
            <a:picLocks noChangeAspect="1"/>
          </p:cNvPicPr>
          <p:nvPr>
            <p:ph idx="1"/>
            <p:custDataLst>
              <p:tags r:id="rId2"/>
            </p:custDataLst>
          </p:nvPr>
        </p:nvPicPr>
        <p:blipFill>
          <a:blip r:embed="rId3"/>
          <a:srcRect r="45674"/>
          <a:stretch>
            <a:fillRect/>
          </a:stretch>
        </p:blipFill>
        <p:spPr>
          <a:xfrm>
            <a:off x="866775" y="2573655"/>
            <a:ext cx="4153535" cy="2652395"/>
          </a:xfrm>
          <a:prstGeom prst="rect">
            <a:avLst/>
          </a:prstGeom>
        </p:spPr>
      </p:pic>
      <p:pic>
        <p:nvPicPr>
          <p:cNvPr id="11" name="图片 10"/>
          <p:cNvPicPr>
            <a:picLocks noChangeAspect="1"/>
          </p:cNvPicPr>
          <p:nvPr>
            <p:custDataLst>
              <p:tags r:id="rId4"/>
            </p:custDataLst>
          </p:nvPr>
        </p:nvPicPr>
        <p:blipFill>
          <a:blip r:embed="rId5"/>
          <a:srcRect r="47407"/>
          <a:stretch>
            <a:fillRect/>
          </a:stretch>
        </p:blipFill>
        <p:spPr>
          <a:xfrm>
            <a:off x="6472555" y="2312035"/>
            <a:ext cx="4743450" cy="2990850"/>
          </a:xfrm>
          <a:prstGeom prst="rect">
            <a:avLst/>
          </a:prstGeom>
        </p:spPr>
      </p:pic>
      <p:cxnSp>
        <p:nvCxnSpPr>
          <p:cNvPr id="13" name="直接箭头连接符 12"/>
          <p:cNvCxnSpPr/>
          <p:nvPr/>
        </p:nvCxnSpPr>
        <p:spPr>
          <a:xfrm>
            <a:off x="5368290" y="3900170"/>
            <a:ext cx="756285" cy="0"/>
          </a:xfrm>
          <a:prstGeom prst="straightConnector1">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4" name="内容占位符 2"/>
          <p:cNvSpPr>
            <a:spLocks noGrp="1"/>
          </p:cNvSpPr>
          <p:nvPr>
            <p:custDataLst>
              <p:tags r:id="rId6"/>
            </p:custDataLst>
          </p:nvPr>
        </p:nvSpPr>
        <p:spPr>
          <a:xfrm>
            <a:off x="377825" y="5545455"/>
            <a:ext cx="10968990" cy="890270"/>
          </a:xfrm>
          <a:prstGeom prst="rect">
            <a:avLst/>
          </a:prstGeom>
        </p:spPr>
        <p:txBody>
          <a:bodyPr vert="horz" lIns="90000" tIns="46800" rIns="90000" bIns="46800" rtlCol="0">
            <a:normAutofit lnSpcReduction="2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本质上是将多余的全包含</a:t>
            </a:r>
            <a:r>
              <a:rPr lang="zh-CN" altLang="en-US"/>
              <a:t>的列提取到</a:t>
            </a:r>
            <a:r>
              <a:rPr lang="en-US" altLang="zh-CN"/>
              <a:t>header</a:t>
            </a:r>
            <a:r>
              <a:rPr lang="zh-CN" altLang="en-US"/>
              <a:t>里，所以</a:t>
            </a:r>
            <a:r>
              <a:rPr lang="en-US" altLang="zh-CN"/>
              <a:t>insight</a:t>
            </a:r>
            <a:r>
              <a:rPr lang="zh-CN" altLang="en-US"/>
              <a:t>的数量</a:t>
            </a:r>
            <a:r>
              <a:rPr lang="zh-CN" altLang="en-US"/>
              <a:t>不会变</a:t>
            </a:r>
            <a:endParaRPr lang="zh-CN" altLang="en-US"/>
          </a:p>
        </p:txBody>
      </p:sp>
    </p:spTree>
    <p:custDataLst>
      <p:tags r:id="rId7"/>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20745" y="339795"/>
            <a:ext cx="10969200" cy="705600"/>
          </a:xfrm>
        </p:spPr>
        <p:txBody>
          <a:bodyPr/>
          <a:p>
            <a:r>
              <a:rPr lang="zh-CN" altLang="en-US"/>
              <a:t>修改</a:t>
            </a:r>
            <a:r>
              <a:rPr lang="zh-CN" altLang="en-US"/>
              <a:t>聚合方式</a:t>
            </a:r>
            <a:endParaRPr lang="zh-CN" altLang="en-US"/>
          </a:p>
        </p:txBody>
      </p:sp>
      <p:pic>
        <p:nvPicPr>
          <p:cNvPr id="6" name="图片 5"/>
          <p:cNvPicPr>
            <a:picLocks noChangeAspect="1"/>
          </p:cNvPicPr>
          <p:nvPr/>
        </p:nvPicPr>
        <p:blipFill>
          <a:blip r:embed="rId1"/>
          <a:stretch>
            <a:fillRect/>
          </a:stretch>
        </p:blipFill>
        <p:spPr>
          <a:xfrm>
            <a:off x="3941445" y="266700"/>
            <a:ext cx="3314700" cy="6324600"/>
          </a:xfrm>
          <a:prstGeom prst="rect">
            <a:avLst/>
          </a:prstGeom>
        </p:spPr>
      </p:pic>
      <p:pic>
        <p:nvPicPr>
          <p:cNvPr id="4" name="图片 3"/>
          <p:cNvPicPr>
            <a:picLocks noChangeAspect="1"/>
          </p:cNvPicPr>
          <p:nvPr/>
        </p:nvPicPr>
        <p:blipFill>
          <a:blip r:embed="rId2"/>
          <a:stretch>
            <a:fillRect/>
          </a:stretch>
        </p:blipFill>
        <p:spPr>
          <a:xfrm>
            <a:off x="8649335" y="1779270"/>
            <a:ext cx="3246120" cy="1706880"/>
          </a:xfrm>
          <a:prstGeom prst="rect">
            <a:avLst/>
          </a:prstGeom>
        </p:spPr>
      </p:pic>
      <p:cxnSp>
        <p:nvCxnSpPr>
          <p:cNvPr id="13" name="直接箭头连接符 12"/>
          <p:cNvCxnSpPr/>
          <p:nvPr/>
        </p:nvCxnSpPr>
        <p:spPr>
          <a:xfrm>
            <a:off x="7671435" y="2632710"/>
            <a:ext cx="756285" cy="0"/>
          </a:xfrm>
          <a:prstGeom prst="straightConnector1">
            <a:avLst/>
          </a:prstGeom>
          <a:ln w="2540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5" name="文本框 4"/>
          <p:cNvSpPr txBox="1"/>
          <p:nvPr/>
        </p:nvSpPr>
        <p:spPr>
          <a:xfrm>
            <a:off x="441960" y="1368425"/>
            <a:ext cx="3084195" cy="1198880"/>
          </a:xfrm>
          <a:prstGeom prst="rect">
            <a:avLst/>
          </a:prstGeom>
          <a:noFill/>
        </p:spPr>
        <p:txBody>
          <a:bodyPr wrap="square" rtlCol="0">
            <a:spAutoFit/>
          </a:bodyPr>
          <a:p>
            <a:pPr marL="285750" indent="-285750">
              <a:buFont typeface="Arial" panose="020B0604020202020204" pitchFamily="34" charset="0"/>
              <a:buChar char="•"/>
            </a:pPr>
            <a:r>
              <a:rPr lang="zh-CN" altLang="en-US"/>
              <a:t>前端显示</a:t>
            </a:r>
            <a:r>
              <a:rPr lang="zh-CN" altLang="en-US"/>
              <a:t>上：在</a:t>
            </a:r>
            <a:r>
              <a:rPr lang="en-US" altLang="zh-CN"/>
              <a:t>interface</a:t>
            </a:r>
            <a:r>
              <a:rPr lang="zh-CN" altLang="en-US"/>
              <a:t>中可以显示</a:t>
            </a:r>
            <a:r>
              <a:rPr lang="en-US" altLang="zh-CN"/>
              <a:t>raw data</a:t>
            </a:r>
            <a:r>
              <a:rPr lang="zh-CN" altLang="en-US"/>
              <a:t>和真正含有</a:t>
            </a:r>
            <a:r>
              <a:rPr lang="en-US" altLang="zh-CN"/>
              <a:t>insight</a:t>
            </a:r>
            <a:r>
              <a:rPr lang="zh-CN" altLang="en-US"/>
              <a:t>的</a:t>
            </a:r>
            <a:r>
              <a:rPr lang="en-US" altLang="zh-CN"/>
              <a:t>aggregated </a:t>
            </a:r>
            <a:r>
              <a:rPr lang="en-US" altLang="zh-CN"/>
              <a:t>data</a:t>
            </a:r>
            <a:endParaRPr lang="en-US" altLang="zh-CN"/>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77895" y="215335"/>
            <a:ext cx="10969200" cy="705600"/>
          </a:xfrm>
        </p:spPr>
        <p:txBody>
          <a:bodyPr/>
          <a:p>
            <a:r>
              <a:rPr lang="en-US" altLang="zh-CN">
                <a:sym typeface="+mn-ea"/>
              </a:rPr>
              <a:t>Description</a:t>
            </a:r>
            <a:r>
              <a:rPr lang="zh-CN" altLang="en-US"/>
              <a:t>细节</a:t>
            </a:r>
            <a:r>
              <a:rPr lang="zh-CN" altLang="en-US"/>
              <a:t>问题</a:t>
            </a:r>
            <a:endParaRPr lang="zh-CN" altLang="en-US"/>
          </a:p>
        </p:txBody>
      </p:sp>
      <p:sp>
        <p:nvSpPr>
          <p:cNvPr id="10" name="内容占位符 2"/>
          <p:cNvSpPr>
            <a:spLocks noGrp="1"/>
          </p:cNvSpPr>
          <p:nvPr>
            <p:custDataLst>
              <p:tags r:id="rId1"/>
            </p:custDataLst>
          </p:nvPr>
        </p:nvSpPr>
        <p:spPr>
          <a:xfrm>
            <a:off x="377825" y="1038860"/>
            <a:ext cx="10968990" cy="1109980"/>
          </a:xfrm>
          <a:prstGeom prst="rect">
            <a:avLst/>
          </a:prstGeom>
        </p:spPr>
        <p:txBody>
          <a:bodyPr vert="horz" lIns="90000" tIns="46800" rIns="90000" bIns="46800" rtlCol="0">
            <a:normAutofit lnSpcReduction="2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Outlier</a:t>
            </a:r>
            <a:endParaRPr lang="en-US"/>
          </a:p>
          <a:p>
            <a:pPr lvl="1"/>
            <a:r>
              <a:rPr lang="zh-CN" altLang="en-US"/>
              <a:t>前面的输出（</a:t>
            </a:r>
            <a:r>
              <a:rPr lang="en-US" altLang="zh-CN"/>
              <a:t>√</a:t>
            </a:r>
            <a:r>
              <a:rPr lang="zh-CN" altLang="en-US"/>
              <a:t>）</a:t>
            </a:r>
            <a:endParaRPr lang="zh-CN" altLang="en-US"/>
          </a:p>
          <a:p>
            <a:pPr lvl="1"/>
            <a:r>
              <a:rPr lang="en-US" altLang="zh-CN"/>
              <a:t>in the corresponding </a:t>
            </a:r>
            <a:r>
              <a:rPr lang="en-US" altLang="zh-CN"/>
              <a:t>xx,xx, and xx.</a:t>
            </a:r>
            <a:endParaRPr lang="en-US" altLang="zh-CN"/>
          </a:p>
        </p:txBody>
      </p:sp>
      <p:pic>
        <p:nvPicPr>
          <p:cNvPr id="4" name="图片 3"/>
          <p:cNvPicPr>
            <a:picLocks noChangeAspect="1"/>
          </p:cNvPicPr>
          <p:nvPr>
            <p:custDataLst>
              <p:tags r:id="rId2"/>
            </p:custDataLst>
          </p:nvPr>
        </p:nvPicPr>
        <p:blipFill>
          <a:blip r:embed="rId3"/>
          <a:stretch>
            <a:fillRect/>
          </a:stretch>
        </p:blipFill>
        <p:spPr>
          <a:xfrm>
            <a:off x="901700" y="2148840"/>
            <a:ext cx="10221595" cy="4533265"/>
          </a:xfrm>
          <a:prstGeom prst="rect">
            <a:avLst/>
          </a:prstGeom>
        </p:spPr>
      </p:pic>
    </p:spTree>
    <p:custDataLst>
      <p:tags r:id="rId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77895" y="215335"/>
            <a:ext cx="10969200" cy="705600"/>
          </a:xfrm>
        </p:spPr>
        <p:txBody>
          <a:bodyPr/>
          <a:p>
            <a:r>
              <a:rPr lang="en-US" altLang="zh-CN">
                <a:sym typeface="+mn-ea"/>
              </a:rPr>
              <a:t>Description</a:t>
            </a:r>
            <a:r>
              <a:rPr lang="zh-CN" altLang="en-US"/>
              <a:t>细节</a:t>
            </a:r>
            <a:r>
              <a:rPr lang="zh-CN" altLang="en-US"/>
              <a:t>问题</a:t>
            </a:r>
            <a:endParaRPr lang="zh-CN" altLang="en-US"/>
          </a:p>
        </p:txBody>
      </p:sp>
      <p:sp>
        <p:nvSpPr>
          <p:cNvPr id="10" name="内容占位符 2"/>
          <p:cNvSpPr>
            <a:spLocks noGrp="1"/>
          </p:cNvSpPr>
          <p:nvPr>
            <p:custDataLst>
              <p:tags r:id="rId1"/>
            </p:custDataLst>
          </p:nvPr>
        </p:nvSpPr>
        <p:spPr>
          <a:xfrm>
            <a:off x="377825" y="1038860"/>
            <a:ext cx="10968990" cy="110998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并不是</a:t>
            </a:r>
            <a:r>
              <a:rPr lang="en-US" altLang="zh-CN"/>
              <a:t>all</a:t>
            </a:r>
            <a:endParaRPr lang="en-US" altLang="zh-CN"/>
          </a:p>
          <a:p>
            <a:r>
              <a:rPr lang="en-US" altLang="zh-CN"/>
              <a:t>TODO</a:t>
            </a:r>
            <a:r>
              <a:rPr lang="zh-CN" altLang="en-US"/>
              <a:t>：</a:t>
            </a:r>
            <a:r>
              <a:rPr lang="en-US" altLang="zh-CN"/>
              <a:t>cell</a:t>
            </a:r>
            <a:r>
              <a:rPr lang="zh-CN" altLang="en-US"/>
              <a:t>内</a:t>
            </a:r>
            <a:r>
              <a:rPr lang="zh-CN" altLang="en-US"/>
              <a:t>容去重</a:t>
            </a:r>
            <a:endParaRPr lang="zh-CN" altLang="en-US"/>
          </a:p>
        </p:txBody>
      </p:sp>
      <p:pic>
        <p:nvPicPr>
          <p:cNvPr id="3" name="图片 2"/>
          <p:cNvPicPr>
            <a:picLocks noChangeAspect="1"/>
          </p:cNvPicPr>
          <p:nvPr>
            <p:custDataLst>
              <p:tags r:id="rId2"/>
            </p:custDataLst>
          </p:nvPr>
        </p:nvPicPr>
        <p:blipFill>
          <a:blip r:embed="rId3"/>
          <a:stretch>
            <a:fillRect/>
          </a:stretch>
        </p:blipFill>
        <p:spPr>
          <a:xfrm>
            <a:off x="2253615" y="4420870"/>
            <a:ext cx="6850380" cy="1813560"/>
          </a:xfrm>
          <a:prstGeom prst="rect">
            <a:avLst/>
          </a:prstGeom>
        </p:spPr>
      </p:pic>
      <p:sp>
        <p:nvSpPr>
          <p:cNvPr id="5" name="文本框 4"/>
          <p:cNvSpPr txBox="1"/>
          <p:nvPr/>
        </p:nvSpPr>
        <p:spPr>
          <a:xfrm>
            <a:off x="4337685" y="6344285"/>
            <a:ext cx="4064000" cy="368300"/>
          </a:xfrm>
          <a:prstGeom prst="rect">
            <a:avLst/>
          </a:prstGeom>
          <a:noFill/>
        </p:spPr>
        <p:txBody>
          <a:bodyPr wrap="square" rtlCol="0">
            <a:spAutoFit/>
          </a:bodyPr>
          <a:p>
            <a:r>
              <a:rPr lang="zh-CN" altLang="en-US"/>
              <a:t>聚合后的</a:t>
            </a:r>
            <a:r>
              <a:rPr lang="en-US" altLang="zh-CN"/>
              <a:t>df</a:t>
            </a:r>
            <a:endParaRPr lang="en-US" altLang="zh-CN"/>
          </a:p>
        </p:txBody>
      </p:sp>
      <p:pic>
        <p:nvPicPr>
          <p:cNvPr id="6" name="图片 5"/>
          <p:cNvPicPr>
            <a:picLocks noChangeAspect="1"/>
          </p:cNvPicPr>
          <p:nvPr>
            <p:custDataLst>
              <p:tags r:id="rId4"/>
            </p:custDataLst>
          </p:nvPr>
        </p:nvPicPr>
        <p:blipFill>
          <a:blip r:embed="rId5"/>
          <a:stretch>
            <a:fillRect/>
          </a:stretch>
        </p:blipFill>
        <p:spPr>
          <a:xfrm>
            <a:off x="3768725" y="1038860"/>
            <a:ext cx="4186555" cy="3186430"/>
          </a:xfrm>
          <a:prstGeom prst="rect">
            <a:avLst/>
          </a:prstGeom>
        </p:spPr>
      </p:pic>
    </p:spTree>
    <p:custDataLst>
      <p:tags r:id="rId6"/>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77895" y="215335"/>
            <a:ext cx="10969200" cy="705600"/>
          </a:xfrm>
        </p:spPr>
        <p:txBody>
          <a:bodyPr/>
          <a:p>
            <a:r>
              <a:rPr lang="zh-CN" altLang="en-US"/>
              <a:t>问题</a:t>
            </a:r>
            <a:endParaRPr lang="zh-CN" altLang="en-US"/>
          </a:p>
        </p:txBody>
      </p:sp>
      <p:sp>
        <p:nvSpPr>
          <p:cNvPr id="10" name="内容占位符 2"/>
          <p:cNvSpPr>
            <a:spLocks noGrp="1"/>
          </p:cNvSpPr>
          <p:nvPr>
            <p:custDataLst>
              <p:tags r:id="rId1"/>
            </p:custDataLst>
          </p:nvPr>
        </p:nvSpPr>
        <p:spPr>
          <a:xfrm>
            <a:off x="377825" y="1038860"/>
            <a:ext cx="10968990" cy="110998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aggregate</a:t>
            </a:r>
            <a:r>
              <a:rPr lang="zh-CN" altLang="en-US"/>
              <a:t>时，怎么枚举才能</a:t>
            </a:r>
            <a:r>
              <a:rPr lang="zh-CN" altLang="en-US"/>
              <a:t>全覆盖？</a:t>
            </a:r>
            <a:endParaRPr lang="zh-CN" altLang="en-US"/>
          </a:p>
          <a:p>
            <a:pPr marL="0" indent="0">
              <a:buNone/>
            </a:pPr>
            <a:endParaRPr lang="zh-CN" altLang="en-US"/>
          </a:p>
        </p:txBody>
      </p:sp>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77895" y="215335"/>
            <a:ext cx="10969200" cy="705600"/>
          </a:xfrm>
        </p:spPr>
        <p:txBody>
          <a:bodyPr/>
          <a:p>
            <a:r>
              <a:rPr lang="en-US" altLang="zh-CN">
                <a:sym typeface="+mn-ea"/>
              </a:rPr>
              <a:t>Description</a:t>
            </a:r>
            <a:r>
              <a:rPr lang="zh-CN" altLang="en-US"/>
              <a:t>细节</a:t>
            </a:r>
            <a:r>
              <a:rPr lang="zh-CN" altLang="en-US"/>
              <a:t>问题</a:t>
            </a:r>
            <a:endParaRPr lang="zh-CN" altLang="en-US"/>
          </a:p>
        </p:txBody>
      </p:sp>
      <p:sp>
        <p:nvSpPr>
          <p:cNvPr id="10" name="内容占位符 2"/>
          <p:cNvSpPr>
            <a:spLocks noGrp="1"/>
          </p:cNvSpPr>
          <p:nvPr>
            <p:custDataLst>
              <p:tags r:id="rId1"/>
            </p:custDataLst>
          </p:nvPr>
        </p:nvSpPr>
        <p:spPr>
          <a:xfrm>
            <a:off x="377825" y="1038860"/>
            <a:ext cx="10968990" cy="110998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要问云姗的</a:t>
            </a:r>
            <a:r>
              <a:rPr lang="zh-CN" altLang="en-US"/>
              <a:t>事：</a:t>
            </a:r>
            <a:endParaRPr lang="zh-CN" altLang="en-US"/>
          </a:p>
        </p:txBody>
      </p:sp>
      <p:pic>
        <p:nvPicPr>
          <p:cNvPr id="3" name="图片 2"/>
          <p:cNvPicPr>
            <a:picLocks noChangeAspect="1"/>
          </p:cNvPicPr>
          <p:nvPr>
            <p:custDataLst>
              <p:tags r:id="rId2"/>
            </p:custDataLst>
          </p:nvPr>
        </p:nvPicPr>
        <p:blipFill>
          <a:blip r:embed="rId3"/>
          <a:stretch>
            <a:fillRect/>
          </a:stretch>
        </p:blipFill>
        <p:spPr>
          <a:xfrm>
            <a:off x="213995" y="1631315"/>
            <a:ext cx="9112250" cy="4478655"/>
          </a:xfrm>
          <a:prstGeom prst="rect">
            <a:avLst/>
          </a:prstGeom>
        </p:spPr>
      </p:pic>
      <p:sp>
        <p:nvSpPr>
          <p:cNvPr id="4" name="文本框 3"/>
          <p:cNvSpPr txBox="1"/>
          <p:nvPr/>
        </p:nvSpPr>
        <p:spPr>
          <a:xfrm>
            <a:off x="9543415" y="2901950"/>
            <a:ext cx="4064000" cy="922020"/>
          </a:xfrm>
          <a:prstGeom prst="rect">
            <a:avLst/>
          </a:prstGeom>
          <a:noFill/>
        </p:spPr>
        <p:txBody>
          <a:bodyPr wrap="square" rtlCol="0">
            <a:spAutoFit/>
          </a:bodyPr>
          <a:p>
            <a:r>
              <a:rPr lang="en-US" altLang="zh-CN"/>
              <a:t>res</a:t>
            </a:r>
            <a:r>
              <a:rPr lang="zh-CN" altLang="en-US"/>
              <a:t>这个是干嘛的</a:t>
            </a:r>
            <a:br>
              <a:rPr lang="zh-CN" altLang="en-US"/>
            </a:br>
            <a:r>
              <a:rPr lang="en-US" altLang="zh-CN"/>
              <a:t>all_fixed_combinations</a:t>
            </a:r>
            <a:r>
              <a:rPr lang="zh-CN" altLang="en-US"/>
              <a:t>不是已经把所有</a:t>
            </a:r>
            <a:r>
              <a:rPr lang="en-US" altLang="zh-CN"/>
              <a:t>header</a:t>
            </a:r>
            <a:r>
              <a:rPr lang="zh-CN" altLang="en-US"/>
              <a:t>的情况枚举出来了</a:t>
            </a:r>
            <a:r>
              <a:rPr lang="zh-CN" altLang="en-US"/>
              <a:t>嘛</a:t>
            </a:r>
            <a:endParaRPr lang="zh-CN" altLang="en-US"/>
          </a:p>
        </p:txBody>
      </p:sp>
    </p:spTree>
    <p:custDataLst>
      <p:tags r:id="rId4"/>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34080"/>
            <a:ext cx="10969200" cy="705600"/>
          </a:xfrm>
        </p:spPr>
        <p:txBody>
          <a:bodyPr/>
          <a:p>
            <a:r>
              <a:rPr lang="en-US" altLang="zh-CN"/>
              <a:t>2.18</a:t>
            </a:r>
            <a:r>
              <a:rPr lang="zh-CN" altLang="en-US"/>
              <a:t>会议</a:t>
            </a:r>
            <a:endParaRPr lang="zh-CN" altLang="en-US"/>
          </a:p>
        </p:txBody>
      </p:sp>
      <p:pic>
        <p:nvPicPr>
          <p:cNvPr id="4" name="内容占位符 3"/>
          <p:cNvPicPr>
            <a:picLocks noChangeAspect="1"/>
          </p:cNvPicPr>
          <p:nvPr>
            <p:ph idx="1"/>
          </p:nvPr>
        </p:nvPicPr>
        <p:blipFill>
          <a:blip r:embed="rId1"/>
          <a:stretch>
            <a:fillRect/>
          </a:stretch>
        </p:blipFill>
        <p:spPr>
          <a:xfrm>
            <a:off x="975360" y="1313815"/>
            <a:ext cx="3842385" cy="5124450"/>
          </a:xfrm>
          <a:prstGeom prst="rect">
            <a:avLst/>
          </a:prstGeom>
        </p:spPr>
      </p:pic>
      <p:sp>
        <p:nvSpPr>
          <p:cNvPr id="5" name="文本框 4"/>
          <p:cNvSpPr txBox="1"/>
          <p:nvPr/>
        </p:nvSpPr>
        <p:spPr>
          <a:xfrm>
            <a:off x="5303520" y="1407160"/>
            <a:ext cx="6614160" cy="4545965"/>
          </a:xfrm>
          <a:prstGeom prst="rect">
            <a:avLst/>
          </a:prstGeom>
          <a:noFill/>
        </p:spPr>
        <p:txBody>
          <a:bodyPr wrap="square" rtlCol="0">
            <a:noAutofit/>
          </a:bodyPr>
          <a:p>
            <a:r>
              <a:rPr lang="zh-CN" altLang="en-US"/>
              <a:t>紧急：【生成一个可以测试的</a:t>
            </a:r>
            <a:r>
              <a:rPr lang="zh-CN" altLang="en-US"/>
              <a:t>结果】</a:t>
            </a:r>
            <a:endParaRPr lang="zh-CN" altLang="en-US"/>
          </a:p>
          <a:p>
            <a:pPr marL="285750" indent="-285750">
              <a:buFont typeface="Arial" panose="020B0604020202020204" pitchFamily="34" charset="0"/>
              <a:buChar char="•"/>
            </a:pPr>
            <a:r>
              <a:rPr lang="en-US" altLang="zh-CN"/>
              <a:t>header</a:t>
            </a:r>
            <a:r>
              <a:rPr lang="zh-CN" altLang="en-US"/>
              <a:t>加到</a:t>
            </a:r>
            <a:r>
              <a:rPr lang="en-US" altLang="zh-CN"/>
              <a:t>template</a:t>
            </a:r>
            <a:r>
              <a:rPr lang="zh-CN" altLang="en-US"/>
              <a:t>里（</a:t>
            </a:r>
            <a:r>
              <a:rPr lang="en-US" altLang="zh-CN"/>
              <a:t>√</a:t>
            </a:r>
            <a:r>
              <a:rPr lang="zh-CN" altLang="en-US"/>
              <a:t>）</a:t>
            </a:r>
            <a:endParaRPr lang="zh-CN" altLang="en-US"/>
          </a:p>
          <a:p>
            <a:pPr marL="285750" indent="-285750">
              <a:buFont typeface="Arial" panose="020B0604020202020204" pitchFamily="34" charset="0"/>
              <a:buChar char="•"/>
            </a:pPr>
            <a:r>
              <a:rPr lang="zh-CN" altLang="en-US"/>
              <a:t>加入</a:t>
            </a:r>
            <a:r>
              <a:rPr lang="en-US" altLang="zh-CN"/>
              <a:t>structure</a:t>
            </a:r>
            <a:r>
              <a:rPr lang="zh-CN" altLang="en-US">
                <a:sym typeface="+mn-ea"/>
              </a:rPr>
              <a:t>（</a:t>
            </a:r>
            <a:r>
              <a:rPr lang="en-US" altLang="zh-CN">
                <a:sym typeface="+mn-ea"/>
              </a:rPr>
              <a:t>√</a:t>
            </a:r>
            <a:r>
              <a:rPr lang="zh-CN" altLang="en-US">
                <a:sym typeface="+mn-ea"/>
              </a:rPr>
              <a:t>）</a:t>
            </a:r>
            <a:endParaRPr lang="en-US" altLang="zh-CN"/>
          </a:p>
          <a:p>
            <a:pPr marL="285750" indent="-285750">
              <a:buFont typeface="Arial" panose="020B0604020202020204" pitchFamily="34" charset="0"/>
              <a:buChar char="•"/>
            </a:pPr>
            <a:r>
              <a:rPr lang="zh-CN" altLang="en-US"/>
              <a:t>写</a:t>
            </a:r>
            <a:r>
              <a:rPr lang="en-US" altLang="zh-CN"/>
              <a:t>prompt</a:t>
            </a:r>
            <a:r>
              <a:rPr lang="zh-CN" altLang="en-US">
                <a:sym typeface="+mn-ea"/>
              </a:rPr>
              <a:t>（</a:t>
            </a:r>
            <a:r>
              <a:rPr lang="en-US" altLang="zh-CN">
                <a:sym typeface="+mn-ea"/>
              </a:rPr>
              <a:t>√</a:t>
            </a:r>
            <a:r>
              <a:rPr lang="zh-CN" altLang="en-US">
                <a:sym typeface="+mn-ea"/>
              </a:rPr>
              <a:t>）</a:t>
            </a:r>
            <a:endParaRPr lang="en-US" altLang="zh-CN"/>
          </a:p>
          <a:p>
            <a:pPr marL="285750" indent="-285750">
              <a:buFont typeface="Arial" panose="020B0604020202020204" pitchFamily="34" charset="0"/>
              <a:buChar char="•"/>
            </a:pPr>
            <a:r>
              <a:rPr lang="zh-CN" altLang="en-US"/>
              <a:t>处理</a:t>
            </a:r>
            <a:r>
              <a:rPr lang="en-US" altLang="zh-CN"/>
              <a:t>aggregate</a:t>
            </a:r>
            <a:r>
              <a:rPr lang="zh-CN" altLang="en-US"/>
              <a:t>的问题，融合后的</a:t>
            </a:r>
            <a:r>
              <a:rPr lang="en-US" altLang="zh-CN"/>
              <a:t>header</a:t>
            </a:r>
            <a:r>
              <a:rPr lang="zh-CN" altLang="en-US"/>
              <a:t>要变（</a:t>
            </a:r>
            <a:r>
              <a:rPr lang="en-US" altLang="zh-CN"/>
              <a:t>√</a:t>
            </a:r>
            <a:r>
              <a:rPr lang="zh-CN" altLang="en-US"/>
              <a:t>）</a:t>
            </a:r>
            <a:endParaRPr lang="zh-CN" altLang="en-US"/>
          </a:p>
          <a:p>
            <a:pPr indent="0">
              <a:buFont typeface="Arial" panose="020B0604020202020204" pitchFamily="34" charset="0"/>
              <a:buNone/>
            </a:pPr>
            <a:endParaRPr lang="zh-CN" altLang="en-US"/>
          </a:p>
          <a:p>
            <a:pPr indent="0">
              <a:buFont typeface="Arial" panose="020B0604020202020204" pitchFamily="34" charset="0"/>
              <a:buNone/>
            </a:pPr>
            <a:r>
              <a:rPr lang="zh-CN" altLang="en-US"/>
              <a:t>问题：</a:t>
            </a:r>
            <a:endParaRPr lang="zh-CN" altLang="en-US"/>
          </a:p>
          <a:p>
            <a:pPr marL="285750" indent="-285750">
              <a:buFont typeface="Arial" panose="020B0604020202020204" pitchFamily="34" charset="0"/>
              <a:buChar char="•"/>
            </a:pPr>
            <a:r>
              <a:rPr lang="zh-CN" altLang="en-US"/>
              <a:t>要想分析</a:t>
            </a:r>
            <a:r>
              <a:rPr lang="en-US" altLang="zh-CN"/>
              <a:t>compound</a:t>
            </a:r>
            <a:r>
              <a:rPr lang="zh-CN" altLang="en-US"/>
              <a:t>必不可少，因为需要</a:t>
            </a:r>
            <a:r>
              <a:rPr lang="zh-CN" altLang="en-US"/>
              <a:t>对比</a:t>
            </a:r>
            <a:endParaRPr lang="zh-CN" altLang="en-US"/>
          </a:p>
          <a:p>
            <a:pPr marL="285750" indent="-285750">
              <a:buFont typeface="Arial" panose="020B0604020202020204" pitchFamily="34" charset="0"/>
              <a:buChar char="•"/>
            </a:pPr>
            <a:r>
              <a:rPr lang="en-US" altLang="zh-CN"/>
              <a:t>few shot</a:t>
            </a:r>
            <a:r>
              <a:rPr lang="zh-CN" altLang="en-US"/>
              <a:t>的</a:t>
            </a:r>
            <a:r>
              <a:rPr lang="zh-CN" altLang="en-US"/>
              <a:t>编写</a:t>
            </a:r>
            <a:endParaRPr lang="zh-CN" altLang="en-US"/>
          </a:p>
          <a:p>
            <a:pPr marL="285750" indent="-285750">
              <a:buFont typeface="Arial" panose="020B0604020202020204" pitchFamily="34" charset="0"/>
              <a:buChar char="•"/>
            </a:pPr>
            <a:r>
              <a:rPr lang="en-US" altLang="zh-CN"/>
              <a:t>LLM</a:t>
            </a:r>
            <a:r>
              <a:rPr lang="zh-CN" altLang="en-US"/>
              <a:t>给出的下一步探索方向是否不只是</a:t>
            </a:r>
            <a:r>
              <a:rPr lang="en-US" altLang="zh-CN"/>
              <a:t>subspace</a:t>
            </a:r>
            <a:endParaRPr lang="en-US" altLang="zh-CN"/>
          </a:p>
          <a:p>
            <a:pPr marL="285750" indent="-285750">
              <a:buFont typeface="Arial" panose="020B0604020202020204" pitchFamily="34" charset="0"/>
              <a:buChar char="•"/>
            </a:pPr>
            <a:r>
              <a:rPr lang="zh-CN" altLang="en-US"/>
              <a:t>用户界面设计</a:t>
            </a:r>
            <a:endParaRPr lang="zh-CN" altLang="en-US"/>
          </a:p>
          <a:p>
            <a:pPr marL="285750" indent="-285750">
              <a:buFont typeface="Arial" panose="020B0604020202020204" pitchFamily="34" charset="0"/>
              <a:buChar char="•"/>
            </a:pPr>
            <a:endParaRPr lang="zh-CN" altLang="en-US"/>
          </a:p>
          <a:p>
            <a:pPr indent="0">
              <a:buFont typeface="Arial" panose="020B0604020202020204" pitchFamily="34" charset="0"/>
              <a:buNone/>
            </a:pP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224860"/>
            <a:ext cx="10969200" cy="705600"/>
          </a:xfrm>
        </p:spPr>
        <p:txBody>
          <a:bodyPr/>
          <a:p>
            <a:r>
              <a:rPr lang="en-US" altLang="zh-CN"/>
              <a:t>prompt1</a:t>
            </a:r>
            <a:endParaRPr lang="en-US" altLang="zh-CN"/>
          </a:p>
        </p:txBody>
      </p:sp>
      <p:sp>
        <p:nvSpPr>
          <p:cNvPr id="3" name="内容占位符 2"/>
          <p:cNvSpPr>
            <a:spLocks noGrp="1"/>
          </p:cNvSpPr>
          <p:nvPr>
            <p:ph idx="1"/>
          </p:nvPr>
        </p:nvSpPr>
        <p:spPr>
          <a:xfrm>
            <a:off x="608330" y="930275"/>
            <a:ext cx="10968990" cy="5872480"/>
          </a:xfrm>
        </p:spPr>
        <p:txBody>
          <a:bodyPr>
            <a:noAutofit/>
          </a:bodyPr>
          <a:p>
            <a:pPr marL="0" indent="0">
              <a:buNone/>
            </a:pPr>
            <a:r>
              <a:rPr lang="zh-CN" altLang="en-US" sz="1100"/>
              <a:t>You are a professional tabular data analyst and help me with my data exploration. Data exploration is a key step in data analysis. It is necessary to filter the data table back and forth to extract sub-regions of the data, and calculate important pattern information in the data in the sub-regions, which is called insight.</a:t>
            </a:r>
            <a:endParaRPr lang="zh-CN" altLang="en-US" sz="1100"/>
          </a:p>
          <a:p>
            <a:pPr marL="0" indent="0">
              <a:buNone/>
            </a:pPr>
            <a:r>
              <a:rPr lang="zh-CN" altLang="en-US" sz="1100"/>
              <a:t>There are eight types of insights, divided into two categories. They are dominance, top2, outlier, and outlier-temporal belonging to point insight, and trend, kurtosis, skewness, and evenness belonging to shape insight.</a:t>
            </a:r>
            <a:endParaRPr lang="zh-CN" altLang="en-US" sz="1100"/>
          </a:p>
          <a:p>
            <a:pPr marL="0" indent="0">
              <a:buNone/>
            </a:pPr>
            <a:r>
              <a:rPr lang="zh-CN" altLang="en-US" sz="1100"/>
              <a:t>I will give you two pieces of information: the first is a question I want to explore in this data table, and the second is the current status of exploration (for each data subregion, I will describe the complete data table structure, the Filter conditions for the data sub-area, insight type and description obtained in the data sub-area.)</a:t>
            </a:r>
            <a:r>
              <a:rPr lang="en-US" altLang="zh-CN" sz="1100"/>
              <a:t> </a:t>
            </a:r>
            <a:r>
              <a:rPr lang="zh-CN" altLang="en-US" sz="1100"/>
              <a:t>I will tell you the above information in the following format:</a:t>
            </a:r>
            <a:endParaRPr lang="zh-CN" altLang="en-US" sz="1100"/>
          </a:p>
          <a:p>
            <a:pPr marL="0" indent="0">
              <a:buNone/>
            </a:pPr>
            <a:r>
              <a:rPr lang="zh-CN" altLang="en-US" sz="1100"/>
              <a:t>"</a:t>
            </a:r>
            <a:br>
              <a:rPr lang="zh-CN" altLang="en-US" sz="1100"/>
            </a:br>
            <a:r>
              <a:rPr lang="zh-CN" altLang="en-US" sz="1100"/>
              <a:t>Question: {}</a:t>
            </a:r>
            <a:br>
              <a:rPr lang="zh-CN" altLang="en-US" sz="1100"/>
            </a:br>
            <a:r>
              <a:rPr lang="zh-CN" altLang="en-US" sz="1100"/>
              <a:t>Current data subspace:</a:t>
            </a:r>
            <a:br>
              <a:rPr lang="zh-CN" altLang="en-US" sz="1100"/>
            </a:br>
            <a:r>
              <a:rPr lang="zh-CN" altLang="en-US" sz="1100"/>
              <a:t>[</a:t>
            </a:r>
            <a:br>
              <a:rPr lang="zh-CN" altLang="en-US" sz="1100"/>
            </a:br>
            <a:r>
              <a:rPr lang="zh-CN" altLang="en-US" sz="1100"/>
              <a:t>Table structure: {}</a:t>
            </a:r>
            <a:br>
              <a:rPr lang="zh-CN" altLang="en-US" sz="1100"/>
            </a:br>
            <a:r>
              <a:rPr lang="zh-CN" altLang="en-US" sz="1100"/>
              <a:t>Filter condition: {}</a:t>
            </a:r>
            <a:br>
              <a:rPr lang="zh-CN" altLang="en-US" sz="1100"/>
            </a:br>
            <a:r>
              <a:rPr lang="zh-CN" altLang="en-US" sz="1100"/>
              <a:t>Context: {}</a:t>
            </a:r>
            <a:br>
              <a:rPr lang="zh-CN" altLang="en-US" sz="1100"/>
            </a:br>
            <a:r>
              <a:rPr lang="zh-CN" altLang="en-US" sz="1100"/>
              <a:t>In the filtered subspace, the insight is: {Type: {} Category: {} Description:{}}</a:t>
            </a:r>
            <a:br>
              <a:rPr lang="zh-CN" altLang="en-US" sz="1100"/>
            </a:br>
            <a:r>
              <a:rPr lang="zh-CN" altLang="en-US" sz="1100"/>
              <a:t>]</a:t>
            </a:r>
            <a:br>
              <a:rPr lang="zh-CN" altLang="en-US" sz="1100"/>
            </a:br>
            <a:r>
              <a:rPr lang="zh-CN" altLang="en-US" sz="1100"/>
              <a:t>"</a:t>
            </a:r>
            <a:endParaRPr lang="zh-CN" altLang="en-US" sz="1100"/>
          </a:p>
          <a:p>
            <a:pPr marL="0" indent="0">
              <a:buNone/>
            </a:pPr>
            <a:r>
              <a:rPr lang="zh-CN" altLang="en-US" sz="1100"/>
              <a:t>Based on my question and the current exploration status, you need to give me three next exploration directions that you think may be helpful in finding the answer to the question, that is, the data sub-area that should be explored next, using the same tuple form as Filter condition. Reply me.</a:t>
            </a:r>
            <a:endParaRPr lang="zh-CN" altLang="en-US" sz="1100"/>
          </a:p>
          <a:p>
            <a:pPr marL="0" indent="0">
              <a:buNone/>
            </a:pPr>
            <a:r>
              <a:rPr lang="zh-CN" altLang="en-US" sz="1100"/>
              <a:t>Do you understand your task? Below I'll give you the problem and current status.</a:t>
            </a:r>
            <a:endParaRPr lang="zh-CN" altLang="en-US" sz="11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224860"/>
            <a:ext cx="10969200" cy="705600"/>
          </a:xfrm>
        </p:spPr>
        <p:txBody>
          <a:bodyPr/>
          <a:p>
            <a:r>
              <a:rPr lang="en-US" altLang="zh-CN"/>
              <a:t>test1</a:t>
            </a:r>
            <a:endParaRPr lang="en-US" altLang="zh-CN"/>
          </a:p>
        </p:txBody>
      </p:sp>
      <p:sp>
        <p:nvSpPr>
          <p:cNvPr id="3" name="内容占位符 2"/>
          <p:cNvSpPr>
            <a:spLocks noGrp="1"/>
          </p:cNvSpPr>
          <p:nvPr>
            <p:ph idx="1"/>
          </p:nvPr>
        </p:nvSpPr>
        <p:spPr>
          <a:xfrm>
            <a:off x="608330" y="930275"/>
            <a:ext cx="10968990" cy="5872480"/>
          </a:xfrm>
        </p:spPr>
        <p:txBody>
          <a:bodyPr>
            <a:noAutofit/>
          </a:bodyPr>
          <a:p>
            <a:pPr marL="0" indent="0">
              <a:buNone/>
            </a:pPr>
            <a:r>
              <a:rPr lang="zh-CN" altLang="en-US" sz="1100"/>
              <a:t>Question: I want to know the sales of each company in 2016.</a:t>
            </a:r>
            <a:endParaRPr lang="zh-CN" altLang="en-US" sz="1100"/>
          </a:p>
          <a:p>
            <a:pPr marL="0" indent="0">
              <a:buNone/>
            </a:pPr>
            <a:r>
              <a:rPr lang="zh-CN" altLang="en-US" sz="1100"/>
              <a:t>Table structure: {</a:t>
            </a:r>
            <a:endParaRPr lang="zh-CN" altLang="en-US" sz="1100"/>
          </a:p>
          <a:p>
            <a:pPr marL="0" indent="0">
              <a:buNone/>
            </a:pPr>
            <a:r>
              <a:rPr lang="zh-CN" altLang="en-US" sz="1100"/>
              <a:t>'Company': ['Nintendo', 'Sony', 'Microsoft'], </a:t>
            </a:r>
            <a:endParaRPr lang="zh-CN" altLang="en-US" sz="1100"/>
          </a:p>
          <a:p>
            <a:pPr marL="0" indent="0">
              <a:buNone/>
            </a:pPr>
            <a:r>
              <a:rPr lang="zh-CN" altLang="en-US" sz="1100"/>
              <a:t>'Brand': ['Nintendo 3DS (3DS)', 'Nintendo DS (DS)', 'Nintendo Switch (NS)', 'Wii (Wii)', 'Wii U (WiiU)', 'PlayStation 3 (PS3)', 'PlayStation 4 (PS4)', 'PlayStation Vita (PSV)', 'Xbox 360 (X360)', 'Xbox One (XOne)'], </a:t>
            </a:r>
            <a:endParaRPr lang="zh-CN" altLang="en-US" sz="1100"/>
          </a:p>
          <a:p>
            <a:pPr marL="0" indent="0">
              <a:buNone/>
            </a:pPr>
            <a:r>
              <a:rPr lang="zh-CN" altLang="en-US" sz="1100"/>
              <a:t>'Location': ['Europe', 'Japan', 'North America', 'Other'], </a:t>
            </a:r>
            <a:endParaRPr lang="zh-CN" altLang="en-US" sz="1100"/>
          </a:p>
          <a:p>
            <a:pPr marL="0" indent="0">
              <a:buNone/>
            </a:pPr>
            <a:r>
              <a:rPr lang="zh-CN" altLang="en-US" sz="1100"/>
              <a:t>'Season': ['DEC', 'JUN', 'MAR', 'SEP'], </a:t>
            </a:r>
            <a:endParaRPr lang="zh-CN" altLang="en-US" sz="1100"/>
          </a:p>
          <a:p>
            <a:pPr marL="0" indent="0">
              <a:buNone/>
            </a:pPr>
            <a:r>
              <a:rPr lang="zh-CN" altLang="en-US" sz="1100"/>
              <a:t>'Year': ['2013', '2014', '2015', '2016', '2017', '2018', '2019', '2020']}</a:t>
            </a:r>
            <a:endParaRPr lang="zh-CN" altLang="en-US" sz="1100"/>
          </a:p>
          <a:p>
            <a:pPr marL="0" indent="0">
              <a:buNone/>
            </a:pPr>
            <a:r>
              <a:rPr lang="zh-CN" altLang="en-US" sz="1100"/>
              <a:t>Context: Filtered the original data table with the conditions: [Season = DEC]</a:t>
            </a:r>
            <a:endParaRPr lang="zh-CN" altLang="en-US" sz="1100"/>
          </a:p>
          <a:p>
            <a:pPr marL="0" indent="0">
              <a:buNone/>
            </a:pPr>
            <a:r>
              <a:rPr lang="zh-CN" altLang="en-US" sz="1100"/>
              <a:t>In the filtered subspace, the insight is: </a:t>
            </a:r>
            <a:endParaRPr lang="zh-CN" altLang="en-US" sz="1100"/>
          </a:p>
          <a:p>
            <a:pPr marL="0" indent="0">
              <a:buNone/>
            </a:pPr>
            <a:r>
              <a:rPr lang="zh-CN" altLang="en-US" sz="1100"/>
              <a:t>Type: dominance</a:t>
            </a:r>
            <a:endParaRPr lang="zh-CN" altLang="en-US" sz="1100"/>
          </a:p>
          <a:p>
            <a:pPr marL="0" indent="0">
              <a:buNone/>
            </a:pPr>
            <a:r>
              <a:rPr lang="zh-CN" altLang="en-US" sz="1100"/>
              <a:t>Category: point insight</a:t>
            </a:r>
            <a:endParaRPr lang="zh-CN" altLang="en-US" sz="1100"/>
          </a:p>
          <a:p>
            <a:pPr marL="0" indent="0">
              <a:buNone/>
            </a:pPr>
            <a:r>
              <a:rPr lang="zh-CN" altLang="en-US" sz="1100"/>
              <a:t>Description: The Sale of Sony dominates among all Companys.)</a:t>
            </a:r>
            <a:endParaRPr lang="zh-CN" altLang="en-US" sz="1100"/>
          </a:p>
          <a:p>
            <a:pPr marL="0" indent="0">
              <a:buNone/>
            </a:pPr>
            <a:r>
              <a:rPr lang="zh-CN" altLang="en-US" sz="1100"/>
              <a:t>}</a:t>
            </a:r>
            <a:endParaRPr lang="zh-CN" altLang="en-US" sz="1100"/>
          </a:p>
          <a:p>
            <a:pPr marL="0" indent="0">
              <a:buNone/>
            </a:pPr>
            <a:endParaRPr lang="zh-CN" altLang="en-US" sz="1100"/>
          </a:p>
          <a:p>
            <a:pPr marL="0" indent="0">
              <a:buNone/>
            </a:pPr>
            <a:r>
              <a:rPr lang="en-US" altLang="zh-CN" sz="1100"/>
              <a:t>+ last </a:t>
            </a:r>
            <a:r>
              <a:rPr lang="en-US" altLang="zh-CN" sz="1100"/>
              <a:t>paragraph</a:t>
            </a:r>
            <a:endParaRPr lang="en-US" altLang="zh-CN" sz="11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224860"/>
            <a:ext cx="10969200" cy="705600"/>
          </a:xfrm>
        </p:spPr>
        <p:txBody>
          <a:bodyPr/>
          <a:p>
            <a:r>
              <a:rPr lang="en-US" altLang="zh-CN"/>
              <a:t>test</a:t>
            </a:r>
            <a:endParaRPr lang="en-US" altLang="zh-CN"/>
          </a:p>
        </p:txBody>
      </p:sp>
      <p:pic>
        <p:nvPicPr>
          <p:cNvPr id="10" name="图片 9"/>
          <p:cNvPicPr>
            <a:picLocks noChangeAspect="1"/>
          </p:cNvPicPr>
          <p:nvPr>
            <p:custDataLst>
              <p:tags r:id="rId1"/>
            </p:custDataLst>
          </p:nvPr>
        </p:nvPicPr>
        <p:blipFill>
          <a:blip r:embed="rId2"/>
          <a:stretch>
            <a:fillRect/>
          </a:stretch>
        </p:blipFill>
        <p:spPr>
          <a:xfrm>
            <a:off x="362585" y="1448435"/>
            <a:ext cx="11467465" cy="19805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Preliminary knowledge</a:t>
            </a:r>
            <a:endParaRPr lang="en-US" altLang="zh-CN"/>
          </a:p>
        </p:txBody>
      </p:sp>
      <p:sp>
        <p:nvSpPr>
          <p:cNvPr id="5" name="内容占位符 2"/>
          <p:cNvSpPr>
            <a:spLocks noGrp="1"/>
          </p:cNvSpPr>
          <p:nvPr>
            <p:custDataLst>
              <p:tags r:id="rId1"/>
            </p:custDataLst>
          </p:nvPr>
        </p:nvSpPr>
        <p:spPr>
          <a:xfrm>
            <a:off x="608330" y="1435735"/>
            <a:ext cx="10968990" cy="1022350"/>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sym typeface="+mn-ea"/>
              </a:rPr>
              <a:t>Story Telling/Data Exploration</a:t>
            </a:r>
            <a:r>
              <a:rPr lang="zh-CN" altLang="en-US">
                <a:sym typeface="+mn-ea"/>
              </a:rPr>
              <a:t>：The process of </a:t>
            </a:r>
            <a:r>
              <a:rPr lang="en-US" altLang="zh-CN">
                <a:sym typeface="+mn-ea"/>
              </a:rPr>
              <a:t>finding</a:t>
            </a:r>
            <a:r>
              <a:rPr lang="zh-CN" altLang="en-US">
                <a:sym typeface="+mn-ea"/>
              </a:rPr>
              <a:t> insights consisting of </a:t>
            </a:r>
            <a:r>
              <a:rPr lang="zh-CN" altLang="en-US" b="1">
                <a:sym typeface="+mn-ea"/>
              </a:rPr>
              <a:t>an iterative and interactive series of data analysis operation</a:t>
            </a:r>
            <a:r>
              <a:rPr lang="en-US" altLang="zh-CN" b="1">
                <a:sym typeface="+mn-ea"/>
              </a:rPr>
              <a:t>.</a:t>
            </a:r>
            <a:r>
              <a:rPr lang="zh-CN" altLang="en-US">
                <a:sym typeface="+mn-ea"/>
              </a:rPr>
              <a:t> </a:t>
            </a:r>
            <a:br>
              <a:rPr lang="zh-CN" altLang="en-US">
                <a:sym typeface="+mn-ea"/>
              </a:rPr>
            </a:br>
            <a:r>
              <a:rPr lang="zh-CN" altLang="en-US">
                <a:sym typeface="+mn-ea"/>
              </a:rPr>
              <a:t>(such as filtering, sorting, and grouping)</a:t>
            </a:r>
            <a:endParaRPr lang="zh-CN" altLang="en-US">
              <a:sym typeface="+mn-ea"/>
            </a:endParaRPr>
          </a:p>
          <a:p>
            <a:pPr marL="0" indent="0">
              <a:buNone/>
            </a:pPr>
            <a:endParaRPr lang="zh-CN" altLang="en-US" sz="1600">
              <a:sym typeface="+mn-ea"/>
            </a:endParaRPr>
          </a:p>
        </p:txBody>
      </p:sp>
      <p:pic>
        <p:nvPicPr>
          <p:cNvPr id="10" name="图片 9"/>
          <p:cNvPicPr>
            <a:picLocks noChangeAspect="1"/>
          </p:cNvPicPr>
          <p:nvPr>
            <p:custDataLst>
              <p:tags r:id="rId2"/>
            </p:custDataLst>
          </p:nvPr>
        </p:nvPicPr>
        <p:blipFill>
          <a:blip r:embed="rId3"/>
          <a:stretch>
            <a:fillRect/>
          </a:stretch>
        </p:blipFill>
        <p:spPr>
          <a:xfrm>
            <a:off x="358775" y="2869565"/>
            <a:ext cx="11467465" cy="1980565"/>
          </a:xfrm>
          <a:prstGeom prst="rect">
            <a:avLst/>
          </a:prstGeom>
        </p:spPr>
      </p:pic>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334080"/>
            <a:ext cx="10969200" cy="705600"/>
          </a:xfrm>
        </p:spPr>
        <p:txBody>
          <a:bodyPr/>
          <a:p>
            <a:r>
              <a:rPr lang="en-US" altLang="zh-CN"/>
              <a:t>2.23</a:t>
            </a:r>
            <a:r>
              <a:rPr lang="zh-CN" altLang="en-US"/>
              <a:t>会议</a:t>
            </a:r>
            <a:endParaRPr lang="zh-CN" altLang="en-US"/>
          </a:p>
        </p:txBody>
      </p:sp>
      <p:sp>
        <p:nvSpPr>
          <p:cNvPr id="5" name="文本框 4"/>
          <p:cNvSpPr txBox="1"/>
          <p:nvPr/>
        </p:nvSpPr>
        <p:spPr>
          <a:xfrm>
            <a:off x="5303520" y="1407160"/>
            <a:ext cx="6614160" cy="4545965"/>
          </a:xfrm>
          <a:prstGeom prst="rect">
            <a:avLst/>
          </a:prstGeom>
          <a:noFill/>
        </p:spPr>
        <p:txBody>
          <a:bodyPr wrap="square" rtlCol="0">
            <a:noAutofit/>
          </a:bodyPr>
          <a:p>
            <a:pPr marL="285750" indent="-285750">
              <a:buFont typeface="Arial" panose="020B0604020202020204" pitchFamily="34" charset="0"/>
              <a:buChar char="•"/>
            </a:pPr>
            <a:r>
              <a:rPr lang="zh-CN" altLang="en-US"/>
              <a:t>改</a:t>
            </a:r>
            <a:r>
              <a:rPr lang="en-US" altLang="zh-CN"/>
              <a:t>context</a:t>
            </a:r>
            <a:r>
              <a:rPr lang="zh-CN" altLang="en-US"/>
              <a:t>：根据当前状态先枚举下一跳中含有的insight，然后从合法的状态中直接选择</a:t>
            </a:r>
            <a:endParaRPr lang="zh-CN" altLang="en-US"/>
          </a:p>
          <a:p>
            <a:pPr marL="285750" indent="-285750">
              <a:buFont typeface="Arial" panose="020B0604020202020204" pitchFamily="34" charset="0"/>
              <a:buChar char="•"/>
            </a:pPr>
            <a:r>
              <a:rPr lang="en-US" altLang="zh-CN"/>
              <a:t>table structure</a:t>
            </a:r>
            <a:r>
              <a:rPr lang="zh-CN" altLang="en-US"/>
              <a:t>不合理</a:t>
            </a:r>
            <a:endParaRPr lang="zh-CN" altLang="en-US"/>
          </a:p>
          <a:p>
            <a:pPr indent="0">
              <a:buFont typeface="Arial" panose="020B0604020202020204" pitchFamily="34" charset="0"/>
              <a:buNone/>
            </a:pPr>
            <a:endParaRPr lang="zh-CN" altLang="en-US"/>
          </a:p>
        </p:txBody>
      </p:sp>
      <p:pic>
        <p:nvPicPr>
          <p:cNvPr id="6" name="内容占位符 5"/>
          <p:cNvPicPr>
            <a:picLocks noChangeAspect="1"/>
          </p:cNvPicPr>
          <p:nvPr>
            <p:ph idx="1"/>
          </p:nvPr>
        </p:nvPicPr>
        <p:blipFill>
          <a:blip r:embed="rId1"/>
          <a:stretch>
            <a:fillRect/>
          </a:stretch>
        </p:blipFill>
        <p:spPr>
          <a:xfrm>
            <a:off x="608330" y="1160780"/>
            <a:ext cx="3893820" cy="51930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Problem Statement</a:t>
            </a:r>
            <a:endParaRPr lang="zh-CN" altLang="en-US"/>
          </a:p>
        </p:txBody>
      </p:sp>
      <p:sp>
        <p:nvSpPr>
          <p:cNvPr id="3" name="内容占位符 2"/>
          <p:cNvSpPr>
            <a:spLocks noGrp="1"/>
          </p:cNvSpPr>
          <p:nvPr>
            <p:ph idx="1"/>
          </p:nvPr>
        </p:nvSpPr>
        <p:spPr>
          <a:xfrm>
            <a:off x="608330" y="1395730"/>
            <a:ext cx="10968990" cy="5273675"/>
          </a:xfrm>
        </p:spPr>
        <p:txBody>
          <a:bodyPr>
            <a:normAutofit fontScale="90000"/>
          </a:bodyPr>
          <a:p>
            <a:pPr marL="0" indent="0">
              <a:buNone/>
            </a:pPr>
            <a:r>
              <a:rPr lang="zh-CN" altLang="en-US"/>
              <a:t>Need: Efficient and Rapid Exploration of Tabular Data for the Average User</a:t>
            </a:r>
            <a:endParaRPr lang="zh-CN" altLang="en-US"/>
          </a:p>
          <a:p>
            <a:pPr marL="0" indent="0">
              <a:buNone/>
            </a:pPr>
            <a:r>
              <a:rPr lang="en-US" altLang="zh-CN"/>
              <a:t>Insight finding-Existing Work</a:t>
            </a:r>
            <a:endParaRPr lang="en-US" altLang="zh-CN"/>
          </a:p>
          <a:p>
            <a:pPr lvl="0"/>
            <a:r>
              <a:rPr lang="en-US" altLang="zh-CN"/>
              <a:t>Traditional analysis and exploration of tabular data require experts with statistical knowledge to perform extensive mathematical operations to discover interesting patterns. </a:t>
            </a:r>
            <a:endParaRPr lang="en-US" altLang="zh-CN"/>
          </a:p>
          <a:p>
            <a:pPr lvl="1"/>
            <a:r>
              <a:rPr lang="en-US" altLang="zh-CN"/>
              <a:t>人工方法耗时耗力</a:t>
            </a:r>
            <a:endParaRPr lang="en-US" altLang="zh-CN"/>
          </a:p>
          <a:p>
            <a:pPr lvl="1"/>
            <a:r>
              <a:rPr lang="en-US" altLang="zh-CN"/>
              <a:t>需要精通领域知识的数据科学专家</a:t>
            </a:r>
            <a:endParaRPr lang="en-US" altLang="zh-CN"/>
          </a:p>
          <a:p>
            <a:r>
              <a:rPr lang="en-US" altLang="zh-CN"/>
              <a:t>Automatical insight tools：Tools like QuickInsights are adept at automatically discovering profound and intriguing patterns from multi-dimensional data.</a:t>
            </a:r>
            <a:endParaRPr lang="en-US" altLang="zh-CN"/>
          </a:p>
          <a:p>
            <a:pPr lvl="1"/>
            <a:r>
              <a:rPr lang="en-US" altLang="zh-CN"/>
              <a:t>生成的insights间关联不大，包含信息不丰富</a:t>
            </a:r>
            <a:endParaRPr lang="en-US" altLang="zh-CN"/>
          </a:p>
          <a:p>
            <a:pPr lvl="1"/>
            <a:r>
              <a:rPr lang="en-US" altLang="zh-CN"/>
              <a:t>过程可解释性差（黑盒）</a:t>
            </a:r>
            <a:endParaRPr lang="en-US" altLang="zh-CN"/>
          </a:p>
          <a:p>
            <a:pPr lvl="1"/>
            <a:r>
              <a:rPr lang="en-US" altLang="zh-CN"/>
              <a:t>无法充分理解用户意图</a:t>
            </a:r>
            <a:endParaRPr lang="en-US" altLang="zh-CN"/>
          </a:p>
          <a:p>
            <a:r>
              <a:rPr lang="en-US" altLang="zh-CN"/>
              <a:t>LLM-based method：mostly </a:t>
            </a:r>
            <a:endParaRPr lang="en-US" altLang="zh-CN"/>
          </a:p>
          <a:p>
            <a:pPr lvl="1"/>
            <a:r>
              <a:rPr lang="en-US" altLang="zh-CN"/>
              <a:t>推理过程可解释性仍然很差</a:t>
            </a:r>
            <a:endParaRPr lang="en-US" altLang="zh-CN"/>
          </a:p>
          <a:p>
            <a:pPr lvl="1"/>
            <a:r>
              <a:rPr lang="en-US" altLang="zh-CN"/>
              <a:t>更偏向于MLP method，缺乏用户参与度，即人机交互部分</a:t>
            </a:r>
            <a:endParaRPr lang="en-US" altLang="zh-CN"/>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Challenges</a:t>
            </a:r>
            <a:endParaRPr lang="zh-CN" altLang="en-US"/>
          </a:p>
        </p:txBody>
      </p:sp>
      <p:sp>
        <p:nvSpPr>
          <p:cNvPr id="3" name="内容占位符 2"/>
          <p:cNvSpPr>
            <a:spLocks noGrp="1"/>
          </p:cNvSpPr>
          <p:nvPr>
            <p:ph idx="1"/>
          </p:nvPr>
        </p:nvSpPr>
        <p:spPr>
          <a:xfrm>
            <a:off x="608330" y="1490345"/>
            <a:ext cx="10968990" cy="5273675"/>
          </a:xfrm>
        </p:spPr>
        <p:txBody>
          <a:bodyPr>
            <a:normAutofit/>
          </a:bodyPr>
          <a:p>
            <a:pPr lvl="0"/>
            <a:r>
              <a:rPr lang="en-US" altLang="zh-CN" b="1">
                <a:solidFill>
                  <a:srgbClr val="FF0000"/>
                </a:solidFill>
              </a:rPr>
              <a:t>Optimization of Generated Results:</a:t>
            </a:r>
            <a:r>
              <a:rPr lang="en-US" altLang="zh-CN"/>
              <a:t> The goal is not merely to mine and recommend insights but to create </a:t>
            </a:r>
            <a:r>
              <a:rPr lang="en-US" altLang="zh-CN" b="1"/>
              <a:t>a series of semantically connected insights</a:t>
            </a:r>
            <a:r>
              <a:rPr lang="en-US" altLang="zh-CN"/>
              <a:t> that form a cohesive </a:t>
            </a:r>
            <a:r>
              <a:rPr lang="en-US" altLang="zh-CN" b="1"/>
              <a:t>'data-story'</a:t>
            </a:r>
            <a:r>
              <a:rPr lang="en-US" altLang="zh-CN"/>
              <a:t>.</a:t>
            </a:r>
            <a:endParaRPr lang="en-US" altLang="zh-CN"/>
          </a:p>
          <a:p>
            <a:pPr lvl="1"/>
            <a:r>
              <a:rPr lang="en-US" altLang="zh-CN"/>
              <a:t>Maybe we can further transcend the limitations of simple linear relationships.</a:t>
            </a:r>
            <a:endParaRPr lang="en-US" altLang="zh-CN"/>
          </a:p>
          <a:p>
            <a:pPr lvl="0"/>
            <a:r>
              <a:rPr lang="en-US" altLang="zh-CN" b="1">
                <a:solidFill>
                  <a:srgbClr val="FF0000"/>
                </a:solidFill>
              </a:rPr>
              <a:t>Interpretability Issue:</a:t>
            </a:r>
            <a:r>
              <a:rPr lang="en-US" altLang="zh-CN"/>
              <a:t> Incorporating</a:t>
            </a:r>
            <a:r>
              <a:rPr lang="en-US" altLang="zh-CN" b="1"/>
              <a:t> LLMs</a:t>
            </a:r>
            <a:r>
              <a:rPr lang="en-US" altLang="zh-CN"/>
              <a:t> systems to </a:t>
            </a:r>
            <a:r>
              <a:rPr lang="en-US" altLang="zh-CN" b="1"/>
              <a:t>build semantic relationships </a:t>
            </a:r>
            <a:r>
              <a:rPr lang="en-US" altLang="zh-CN"/>
              <a:t>between insights in natural language. This could enhance user comprehension of why certain insights are interconnected.</a:t>
            </a:r>
            <a:endParaRPr lang="en-US" altLang="zh-CN"/>
          </a:p>
          <a:p>
            <a:pPr lvl="0"/>
            <a:r>
              <a:rPr lang="en-US" altLang="zh-CN" b="1">
                <a:solidFill>
                  <a:srgbClr val="FF0000"/>
                </a:solidFill>
              </a:rPr>
              <a:t>Accurate Understanding of User Requirements:</a:t>
            </a:r>
            <a:r>
              <a:rPr lang="en-US" altLang="zh-CN"/>
              <a:t> Users might not initially know exactly what information they seek from a dataset. Their requirements often become clearer as they explore and gather more information. The system needs to effectively capture these </a:t>
            </a:r>
            <a:r>
              <a:rPr lang="en-US" altLang="zh-CN" b="1"/>
              <a:t>evolving requirements</a:t>
            </a:r>
            <a:r>
              <a:rPr lang="en-US" altLang="zh-CN"/>
              <a:t> to </a:t>
            </a:r>
            <a:r>
              <a:rPr lang="en-US" altLang="zh-CN" b="1"/>
              <a:t>accurately guide</a:t>
            </a:r>
            <a:r>
              <a:rPr lang="en-US" altLang="zh-CN"/>
              <a:t> the user's exploration process.</a:t>
            </a:r>
            <a:endParaRPr lang="en-US" altLang="zh-CN"/>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Methodology</a:t>
            </a:r>
            <a:r>
              <a:rPr lang="en-US" altLang="zh-CN" dirty="0"/>
              <a:t>: an LLM-Based, Semi-Automated Data Exploration System</a:t>
            </a:r>
            <a:endParaRPr lang="zh-CN" altLang="en-US" dirty="0"/>
          </a:p>
        </p:txBody>
      </p:sp>
      <p:sp>
        <p:nvSpPr>
          <p:cNvPr id="3" name="内容占位符 2"/>
          <p:cNvSpPr>
            <a:spLocks noGrp="1"/>
          </p:cNvSpPr>
          <p:nvPr>
            <p:ph idx="1"/>
          </p:nvPr>
        </p:nvSpPr>
        <p:spPr>
          <a:xfrm>
            <a:off x="608330" y="1490345"/>
            <a:ext cx="10968990" cy="5158105"/>
          </a:xfrm>
        </p:spPr>
        <p:txBody>
          <a:bodyPr>
            <a:normAutofit fontScale="70000" lnSpcReduction="20000"/>
          </a:bodyPr>
          <a:lstStyle/>
          <a:p>
            <a:pPr marL="342900" lvl="0" indent="-342900">
              <a:buAutoNum type="arabicPeriod"/>
            </a:pPr>
            <a:r>
              <a:rPr lang="en-US" altLang="zh-CN" b="1" dirty="0"/>
              <a:t>Key Ideas</a:t>
            </a:r>
            <a:endParaRPr lang="en-US" altLang="zh-CN" b="1" dirty="0"/>
          </a:p>
          <a:p>
            <a:r>
              <a:rPr lang="en-US" altLang="zh-CN" dirty="0">
                <a:solidFill>
                  <a:srgbClr val="FF0000"/>
                </a:solidFill>
              </a:rPr>
              <a:t> </a:t>
            </a:r>
            <a:r>
              <a:rPr lang="en-US" altLang="zh-CN" b="1" dirty="0">
                <a:solidFill>
                  <a:srgbClr val="FF0000"/>
                </a:solidFill>
              </a:rPr>
              <a:t>Integration of </a:t>
            </a:r>
            <a:r>
              <a:rPr lang="en-US" altLang="zh-CN" b="1" dirty="0" err="1">
                <a:solidFill>
                  <a:srgbClr val="FF0000"/>
                </a:solidFill>
              </a:rPr>
              <a:t>ReAct</a:t>
            </a:r>
            <a:r>
              <a:rPr lang="en-US" altLang="zh-CN" b="1" dirty="0">
                <a:solidFill>
                  <a:srgbClr val="FF0000"/>
                </a:solidFill>
              </a:rPr>
              <a:t> &amp; </a:t>
            </a:r>
            <a:r>
              <a:rPr lang="en-US" altLang="zh-CN" b="1" dirty="0" err="1">
                <a:solidFill>
                  <a:srgbClr val="FF0000"/>
                </a:solidFill>
              </a:rPr>
              <a:t>ReActTable</a:t>
            </a:r>
            <a:r>
              <a:rPr lang="en-US" altLang="zh-CN" b="1" dirty="0">
                <a:solidFill>
                  <a:srgbClr val="FF0000"/>
                </a:solidFill>
              </a:rPr>
              <a:t> Concepts</a:t>
            </a:r>
            <a:endParaRPr lang="en-US" altLang="zh-CN" b="1" dirty="0">
              <a:solidFill>
                <a:srgbClr val="FF0000"/>
              </a:solidFill>
            </a:endParaRPr>
          </a:p>
          <a:p>
            <a:pPr lvl="1"/>
            <a:r>
              <a:rPr lang="en-US" altLang="zh-CN" dirty="0"/>
              <a:t>Combine the </a:t>
            </a:r>
            <a:r>
              <a:rPr lang="en-US" altLang="zh-CN" b="1" dirty="0"/>
              <a:t>'Chain of Thoughts Prompt' </a:t>
            </a:r>
            <a:r>
              <a:rPr lang="en-US" altLang="zh-CN" dirty="0"/>
              <a:t>and </a:t>
            </a:r>
            <a:r>
              <a:rPr lang="en-US" altLang="zh-CN" b="1" dirty="0"/>
              <a:t>'External Actions</a:t>
            </a:r>
            <a:r>
              <a:rPr lang="en-US" altLang="zh-CN" dirty="0"/>
              <a:t>' methodologies derived from the </a:t>
            </a:r>
            <a:r>
              <a:rPr lang="en-US" altLang="zh-CN" dirty="0" err="1"/>
              <a:t>ReAct</a:t>
            </a:r>
            <a:r>
              <a:rPr lang="en-US" altLang="zh-CN" dirty="0"/>
              <a:t> &amp; </a:t>
            </a:r>
            <a:r>
              <a:rPr lang="en-US" altLang="zh-CN" dirty="0" err="1"/>
              <a:t>ReActTable</a:t>
            </a:r>
            <a:r>
              <a:rPr lang="en-US" altLang="zh-CN" dirty="0"/>
              <a:t> frameworks. (In order to make LLM more efficient and accurate)</a:t>
            </a:r>
            <a:endParaRPr lang="en-US" altLang="zh-CN" dirty="0"/>
          </a:p>
          <a:p>
            <a:r>
              <a:rPr lang="en-US" altLang="zh-CN" b="1" dirty="0">
                <a:solidFill>
                  <a:srgbClr val="FF0000"/>
                </a:solidFill>
              </a:rPr>
              <a:t>Insight Template</a:t>
            </a:r>
            <a:r>
              <a:rPr lang="en-US" altLang="zh-CN" dirty="0"/>
              <a:t>: Insight -&gt; Description Translation</a:t>
            </a:r>
            <a:endParaRPr lang="en-US" altLang="zh-CN" dirty="0"/>
          </a:p>
          <a:p>
            <a:pPr lvl="1"/>
            <a:r>
              <a:rPr lang="en-US" altLang="zh-CN" dirty="0"/>
              <a:t>Insights within a table can be described using </a:t>
            </a:r>
            <a:r>
              <a:rPr lang="en-US" altLang="zh-CN" b="1" dirty="0"/>
              <a:t>natural language</a:t>
            </a:r>
            <a:r>
              <a:rPr lang="en-US" altLang="zh-CN" dirty="0"/>
              <a:t> focusing on </a:t>
            </a:r>
            <a:r>
              <a:rPr lang="en-US" altLang="zh-CN" b="1" dirty="0"/>
              <a:t>[location, semantics], </a:t>
            </a:r>
            <a:r>
              <a:rPr lang="en-US" altLang="zh-CN" dirty="0"/>
              <a:t>enabling the LLM to accurately comprehend the data's context. </a:t>
            </a:r>
            <a:endParaRPr lang="en-US" altLang="zh-CN" dirty="0"/>
          </a:p>
          <a:p>
            <a:pPr lvl="1"/>
            <a:r>
              <a:rPr lang="en-US" altLang="zh-CN" dirty="0"/>
              <a:t>During the insight calculation process, a '</a:t>
            </a:r>
            <a:r>
              <a:rPr lang="en-US" altLang="zh-CN" b="1" dirty="0"/>
              <a:t>template function</a:t>
            </a:r>
            <a:r>
              <a:rPr lang="en-US" altLang="zh-CN" dirty="0"/>
              <a:t>' is used to compute the corresponding descriptions of these insights.</a:t>
            </a:r>
            <a:endParaRPr lang="en-US" altLang="zh-CN" dirty="0"/>
          </a:p>
          <a:p>
            <a:r>
              <a:rPr lang="en-US" altLang="zh-CN" b="1" dirty="0">
                <a:solidFill>
                  <a:srgbClr val="FF0000"/>
                </a:solidFill>
              </a:rPr>
              <a:t>Incorporating User-Generated Natural Language Queries</a:t>
            </a:r>
            <a:endParaRPr lang="en-US" altLang="zh-CN" b="1" dirty="0">
              <a:solidFill>
                <a:srgbClr val="FF0000"/>
              </a:solidFill>
            </a:endParaRPr>
          </a:p>
          <a:p>
            <a:pPr lvl="1"/>
            <a:r>
              <a:rPr lang="en-US" altLang="zh-CN" dirty="0"/>
              <a:t>Users are allowed to *insert natural language queries* **during** the exploration process, influencing the direction of future system recommendations. </a:t>
            </a:r>
            <a:endParaRPr lang="en-US" altLang="zh-CN" dirty="0"/>
          </a:p>
          <a:p>
            <a:pPr marL="0" indent="0">
              <a:buNone/>
            </a:pPr>
            <a:r>
              <a:rPr lang="en-US" altLang="zh-CN" b="1" dirty="0"/>
              <a:t>2. Iterative Process</a:t>
            </a:r>
            <a:endParaRPr lang="en-US" altLang="zh-CN" b="1" dirty="0"/>
          </a:p>
          <a:p>
            <a:r>
              <a:rPr lang="en-US" altLang="zh-CN" dirty="0"/>
              <a:t>For a selected insight </a:t>
            </a:r>
            <a:r>
              <a:rPr lang="en-US" altLang="zh-CN" b="1" dirty="0"/>
              <a:t>I</a:t>
            </a:r>
            <a:r>
              <a:rPr lang="en-US" altLang="zh-CN" dirty="0"/>
              <a:t>, the system inputs </a:t>
            </a:r>
            <a:r>
              <a:rPr lang="en-US" altLang="zh-CN" b="1" dirty="0" err="1"/>
              <a:t>I.description</a:t>
            </a:r>
            <a:r>
              <a:rPr lang="en-US" altLang="zh-CN" b="1" dirty="0"/>
              <a:t> </a:t>
            </a:r>
            <a:r>
              <a:rPr lang="en-US" altLang="zh-CN" dirty="0"/>
              <a:t>along with the </a:t>
            </a:r>
            <a:r>
              <a:rPr lang="en-US" altLang="zh-CN" b="1" dirty="0"/>
              <a:t>context</a:t>
            </a:r>
            <a:r>
              <a:rPr lang="en-US" altLang="zh-CN" dirty="0"/>
              <a:t> into the </a:t>
            </a:r>
            <a:r>
              <a:rPr lang="en-US" altLang="zh-CN" b="1" dirty="0"/>
              <a:t>LLM</a:t>
            </a:r>
            <a:r>
              <a:rPr lang="en-US" altLang="zh-CN" dirty="0"/>
              <a:t>.</a:t>
            </a:r>
            <a:endParaRPr lang="en-US" altLang="zh-CN" dirty="0"/>
          </a:p>
          <a:p>
            <a:r>
              <a:rPr lang="en-US" altLang="zh-CN" dirty="0"/>
              <a:t>The LLM then recommends </a:t>
            </a:r>
            <a:r>
              <a:rPr lang="en-US" altLang="zh-CN" b="1" dirty="0"/>
              <a:t>potential next steps </a:t>
            </a:r>
            <a:r>
              <a:rPr lang="en-US" altLang="zh-CN" dirty="0"/>
              <a:t>for exploring insights, including their </a:t>
            </a:r>
            <a:r>
              <a:rPr lang="en-US" altLang="zh-CN" b="1" dirty="0"/>
              <a:t>locations</a:t>
            </a:r>
            <a:r>
              <a:rPr lang="en-US" altLang="zh-CN" dirty="0"/>
              <a:t> and </a:t>
            </a:r>
            <a:r>
              <a:rPr lang="en-US" altLang="zh-CN" b="1" dirty="0"/>
              <a:t>semantic</a:t>
            </a:r>
            <a:r>
              <a:rPr lang="en-US" altLang="zh-CN" dirty="0"/>
              <a:t> relationships.</a:t>
            </a:r>
            <a:endParaRPr lang="en-US" altLang="zh-CN" dirty="0"/>
          </a:p>
          <a:p>
            <a:r>
              <a:rPr lang="en-US" altLang="zh-CN" dirty="0"/>
              <a:t>The </a:t>
            </a:r>
            <a:r>
              <a:rPr lang="en-US" altLang="zh-CN" b="1" dirty="0"/>
              <a:t>user selects </a:t>
            </a:r>
            <a:r>
              <a:rPr lang="en-US" altLang="zh-CN" dirty="0"/>
              <a:t>the next insight to explore and repeats the process. </a:t>
            </a:r>
            <a:endParaRPr lang="en-US" altLang="zh-CN" dirty="0"/>
          </a:p>
          <a:p>
            <a:pPr lvl="1"/>
            <a:r>
              <a:rPr lang="en-US" altLang="zh-CN" dirty="0"/>
              <a:t>During this iteration, users can </a:t>
            </a:r>
            <a:r>
              <a:rPr lang="en-US" altLang="zh-CN" b="1" dirty="0"/>
              <a:t>insert their questions </a:t>
            </a:r>
            <a:r>
              <a:rPr lang="en-US" altLang="zh-CN" dirty="0"/>
              <a:t>in natural language, which are added to the context for the LLM, further refining the exploration direction.</a:t>
            </a:r>
            <a:endParaRPr lang="en-US" altLang="zh-CN" dirty="0"/>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Methodology</a:t>
            </a:r>
            <a:r>
              <a:rPr lang="en-US" altLang="zh-CN" dirty="0"/>
              <a:t>: an LLM-Based, Semi-Automated Data Exploration System</a:t>
            </a:r>
            <a:endParaRPr lang="zh-CN" altLang="en-US" dirty="0"/>
          </a:p>
        </p:txBody>
      </p:sp>
      <p:sp>
        <p:nvSpPr>
          <p:cNvPr id="3" name="内容占位符 2"/>
          <p:cNvSpPr>
            <a:spLocks noGrp="1"/>
          </p:cNvSpPr>
          <p:nvPr>
            <p:ph idx="1"/>
          </p:nvPr>
        </p:nvSpPr>
        <p:spPr>
          <a:xfrm>
            <a:off x="608330" y="1490345"/>
            <a:ext cx="10968990" cy="5158105"/>
          </a:xfrm>
        </p:spPr>
        <p:txBody>
          <a:bodyPr>
            <a:normAutofit fontScale="70000" lnSpcReduction="20000"/>
          </a:bodyPr>
          <a:lstStyle/>
          <a:p>
            <a:pPr marL="342900" lvl="0" indent="-342900">
              <a:buAutoNum type="arabicPeriod"/>
            </a:pPr>
            <a:r>
              <a:rPr lang="en-US" altLang="zh-CN" b="1" dirty="0"/>
              <a:t>Key Ideas</a:t>
            </a:r>
            <a:endParaRPr lang="en-US" altLang="zh-CN" b="1" dirty="0"/>
          </a:p>
          <a:p>
            <a:r>
              <a:rPr lang="en-US" altLang="zh-CN" dirty="0">
                <a:solidFill>
                  <a:srgbClr val="FF0000"/>
                </a:solidFill>
              </a:rPr>
              <a:t> </a:t>
            </a:r>
            <a:r>
              <a:rPr lang="en-US" altLang="zh-CN" b="1" dirty="0">
                <a:solidFill>
                  <a:srgbClr val="FF0000"/>
                </a:solidFill>
              </a:rPr>
              <a:t>Integration of </a:t>
            </a:r>
            <a:r>
              <a:rPr lang="en-US" altLang="zh-CN" b="1" dirty="0" err="1">
                <a:solidFill>
                  <a:srgbClr val="FF0000"/>
                </a:solidFill>
              </a:rPr>
              <a:t>ReAct</a:t>
            </a:r>
            <a:r>
              <a:rPr lang="en-US" altLang="zh-CN" b="1" dirty="0">
                <a:solidFill>
                  <a:srgbClr val="FF0000"/>
                </a:solidFill>
              </a:rPr>
              <a:t> &amp; </a:t>
            </a:r>
            <a:r>
              <a:rPr lang="en-US" altLang="zh-CN" b="1" dirty="0" err="1">
                <a:solidFill>
                  <a:srgbClr val="FF0000"/>
                </a:solidFill>
              </a:rPr>
              <a:t>ReActTable</a:t>
            </a:r>
            <a:r>
              <a:rPr lang="en-US" altLang="zh-CN" b="1" dirty="0">
                <a:solidFill>
                  <a:srgbClr val="FF0000"/>
                </a:solidFill>
              </a:rPr>
              <a:t> Concepts</a:t>
            </a:r>
            <a:endParaRPr lang="en-US" altLang="zh-CN" b="1" dirty="0">
              <a:solidFill>
                <a:srgbClr val="FF0000"/>
              </a:solidFill>
            </a:endParaRPr>
          </a:p>
          <a:p>
            <a:pPr lvl="1"/>
            <a:r>
              <a:rPr lang="en-US" altLang="zh-CN" dirty="0"/>
              <a:t>Combine the </a:t>
            </a:r>
            <a:r>
              <a:rPr lang="en-US" altLang="zh-CN" b="1" dirty="0"/>
              <a:t>'Chain of Thoughts Prompt' </a:t>
            </a:r>
            <a:r>
              <a:rPr lang="en-US" altLang="zh-CN" dirty="0"/>
              <a:t>and </a:t>
            </a:r>
            <a:r>
              <a:rPr lang="en-US" altLang="zh-CN" b="1" dirty="0"/>
              <a:t>'External Actions</a:t>
            </a:r>
            <a:r>
              <a:rPr lang="en-US" altLang="zh-CN" dirty="0"/>
              <a:t>' methodologies derived from the </a:t>
            </a:r>
            <a:r>
              <a:rPr lang="en-US" altLang="zh-CN" dirty="0" err="1"/>
              <a:t>ReAct</a:t>
            </a:r>
            <a:r>
              <a:rPr lang="en-US" altLang="zh-CN" dirty="0"/>
              <a:t> &amp; </a:t>
            </a:r>
            <a:r>
              <a:rPr lang="en-US" altLang="zh-CN" dirty="0" err="1"/>
              <a:t>ReActTable</a:t>
            </a:r>
            <a:r>
              <a:rPr lang="en-US" altLang="zh-CN" dirty="0"/>
              <a:t> frameworks. (In order to make LLM more efficient and accurate)</a:t>
            </a:r>
            <a:endParaRPr lang="en-US" altLang="zh-CN" dirty="0"/>
          </a:p>
          <a:p>
            <a:r>
              <a:rPr lang="en-US" altLang="zh-CN" b="1" dirty="0">
                <a:solidFill>
                  <a:srgbClr val="FF0000"/>
                </a:solidFill>
              </a:rPr>
              <a:t>Insight Template</a:t>
            </a:r>
            <a:r>
              <a:rPr lang="en-US" altLang="zh-CN" dirty="0"/>
              <a:t>: Insight -&gt; Description Translation</a:t>
            </a:r>
            <a:endParaRPr lang="en-US" altLang="zh-CN" dirty="0"/>
          </a:p>
          <a:p>
            <a:pPr lvl="1"/>
            <a:r>
              <a:rPr lang="en-US" altLang="zh-CN" dirty="0"/>
              <a:t>Insights within a table can be described using </a:t>
            </a:r>
            <a:r>
              <a:rPr lang="en-US" altLang="zh-CN" b="1" dirty="0"/>
              <a:t>natural language</a:t>
            </a:r>
            <a:r>
              <a:rPr lang="en-US" altLang="zh-CN" dirty="0"/>
              <a:t> focusing on </a:t>
            </a:r>
            <a:r>
              <a:rPr lang="en-US" altLang="zh-CN" b="1" dirty="0"/>
              <a:t>[location, semantics], </a:t>
            </a:r>
            <a:r>
              <a:rPr lang="en-US" altLang="zh-CN" dirty="0"/>
              <a:t>enabling the LLM to accurately comprehend the data's context. </a:t>
            </a:r>
            <a:endParaRPr lang="en-US" altLang="zh-CN" dirty="0"/>
          </a:p>
          <a:p>
            <a:pPr lvl="1"/>
            <a:r>
              <a:rPr lang="en-US" altLang="zh-CN" dirty="0"/>
              <a:t>During the insight calculation process, a '</a:t>
            </a:r>
            <a:r>
              <a:rPr lang="en-US" altLang="zh-CN" b="1" dirty="0"/>
              <a:t>template function</a:t>
            </a:r>
            <a:r>
              <a:rPr lang="en-US" altLang="zh-CN" dirty="0"/>
              <a:t>' is used to compute the corresponding descriptions of these insights.</a:t>
            </a:r>
            <a:endParaRPr lang="en-US" altLang="zh-CN" dirty="0"/>
          </a:p>
          <a:p>
            <a:r>
              <a:rPr lang="en-US" altLang="zh-CN" b="1" dirty="0">
                <a:solidFill>
                  <a:srgbClr val="FF0000"/>
                </a:solidFill>
              </a:rPr>
              <a:t>Incorporating User-Generated Natural Language Queries</a:t>
            </a:r>
            <a:endParaRPr lang="en-US" altLang="zh-CN" b="1" dirty="0">
              <a:solidFill>
                <a:srgbClr val="FF0000"/>
              </a:solidFill>
            </a:endParaRPr>
          </a:p>
          <a:p>
            <a:pPr lvl="1"/>
            <a:r>
              <a:rPr lang="en-US" altLang="zh-CN" dirty="0"/>
              <a:t>Users are allowed to *insert natural language queries* **during** the exploration process, influencing the direction of future system recommendations. </a:t>
            </a:r>
            <a:endParaRPr lang="en-US" altLang="zh-CN" dirty="0"/>
          </a:p>
          <a:p>
            <a:pPr marL="0" indent="0">
              <a:buNone/>
            </a:pPr>
            <a:r>
              <a:rPr lang="en-US" altLang="zh-CN" b="1" dirty="0"/>
              <a:t>2. Iterative Process</a:t>
            </a:r>
            <a:endParaRPr lang="en-US" altLang="zh-CN" b="1" dirty="0"/>
          </a:p>
          <a:p>
            <a:r>
              <a:rPr lang="en-US" altLang="zh-CN" dirty="0"/>
              <a:t>For a selected insight </a:t>
            </a:r>
            <a:r>
              <a:rPr lang="en-US" altLang="zh-CN" b="1" dirty="0"/>
              <a:t>I</a:t>
            </a:r>
            <a:r>
              <a:rPr lang="en-US" altLang="zh-CN" dirty="0"/>
              <a:t>, the system inputs </a:t>
            </a:r>
            <a:r>
              <a:rPr lang="en-US" altLang="zh-CN" b="1" dirty="0" err="1"/>
              <a:t>I.description</a:t>
            </a:r>
            <a:r>
              <a:rPr lang="en-US" altLang="zh-CN" b="1" dirty="0"/>
              <a:t> </a:t>
            </a:r>
            <a:r>
              <a:rPr lang="en-US" altLang="zh-CN" dirty="0"/>
              <a:t>along with the </a:t>
            </a:r>
            <a:r>
              <a:rPr lang="en-US" altLang="zh-CN" b="1" dirty="0"/>
              <a:t>context</a:t>
            </a:r>
            <a:r>
              <a:rPr lang="en-US" altLang="zh-CN" dirty="0"/>
              <a:t> into the </a:t>
            </a:r>
            <a:r>
              <a:rPr lang="en-US" altLang="zh-CN" b="1" dirty="0"/>
              <a:t>LLM</a:t>
            </a:r>
            <a:r>
              <a:rPr lang="en-US" altLang="zh-CN" dirty="0"/>
              <a:t>.</a:t>
            </a:r>
            <a:endParaRPr lang="en-US" altLang="zh-CN" dirty="0"/>
          </a:p>
          <a:p>
            <a:r>
              <a:rPr lang="en-US" altLang="zh-CN" dirty="0"/>
              <a:t>The LLM then recommends </a:t>
            </a:r>
            <a:r>
              <a:rPr lang="en-US" altLang="zh-CN" b="1" dirty="0"/>
              <a:t>potential next steps </a:t>
            </a:r>
            <a:r>
              <a:rPr lang="en-US" altLang="zh-CN" dirty="0"/>
              <a:t>for exploring insights, including their </a:t>
            </a:r>
            <a:r>
              <a:rPr lang="en-US" altLang="zh-CN" b="1" dirty="0"/>
              <a:t>locations</a:t>
            </a:r>
            <a:r>
              <a:rPr lang="en-US" altLang="zh-CN" dirty="0"/>
              <a:t> and </a:t>
            </a:r>
            <a:r>
              <a:rPr lang="en-US" altLang="zh-CN" b="1" dirty="0"/>
              <a:t>semantic</a:t>
            </a:r>
            <a:r>
              <a:rPr lang="en-US" altLang="zh-CN" dirty="0"/>
              <a:t> relationships.</a:t>
            </a:r>
            <a:endParaRPr lang="en-US" altLang="zh-CN" dirty="0"/>
          </a:p>
          <a:p>
            <a:r>
              <a:rPr lang="en-US" altLang="zh-CN" dirty="0"/>
              <a:t>The </a:t>
            </a:r>
            <a:r>
              <a:rPr lang="en-US" altLang="zh-CN" b="1" dirty="0"/>
              <a:t>user selects </a:t>
            </a:r>
            <a:r>
              <a:rPr lang="en-US" altLang="zh-CN" dirty="0"/>
              <a:t>the next insight to explore and repeats the process. </a:t>
            </a:r>
            <a:endParaRPr lang="en-US" altLang="zh-CN" dirty="0"/>
          </a:p>
          <a:p>
            <a:pPr lvl="1"/>
            <a:r>
              <a:rPr lang="en-US" altLang="zh-CN" dirty="0"/>
              <a:t>During this iteration, users can </a:t>
            </a:r>
            <a:r>
              <a:rPr lang="en-US" altLang="zh-CN" b="1" dirty="0"/>
              <a:t>insert their questions </a:t>
            </a:r>
            <a:r>
              <a:rPr lang="en-US" altLang="zh-CN" dirty="0"/>
              <a:t>in natural language, which are added to the context for the LLM, further refining the exploration direction.</a:t>
            </a:r>
            <a:endParaRPr lang="en-US" altLang="zh-CN" dirty="0"/>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en-US" altLang="zh-CN" sz="4800" b="0"/>
              <a:t>Insight Description Template</a:t>
            </a:r>
            <a:endParaRPr lang="en-US" altLang="zh-CN" sz="4800" b="0"/>
          </a:p>
        </p:txBody>
      </p:sp>
      <p:sp>
        <p:nvSpPr>
          <p:cNvPr id="3" name="副标题 2"/>
          <p:cNvSpPr>
            <a:spLocks noGrp="1"/>
          </p:cNvSpPr>
          <p:nvPr>
            <p:ph type="subTitle" idx="1"/>
            <p:custDataLst>
              <p:tags r:id="rId2"/>
            </p:custDataLst>
          </p:nvPr>
        </p:nvSpPr>
        <p:spPr/>
        <p:txBody>
          <a:bodyPr/>
          <a:p>
            <a:r>
              <a:rPr lang="zh-CN" altLang="en-US"/>
              <a:t>格日乐</a:t>
            </a:r>
            <a:r>
              <a:rPr lang="en-US" altLang="zh-CN"/>
              <a:t> </a:t>
            </a:r>
            <a:r>
              <a:rPr lang="zh-CN" altLang="en-US"/>
              <a:t>冯</a:t>
            </a:r>
            <a:r>
              <a:rPr lang="zh-CN" altLang="en-US"/>
              <a:t>云姗</a:t>
            </a:r>
            <a:endParaRPr lang="zh-CN" altLang="en-US"/>
          </a:p>
          <a:p>
            <a:r>
              <a:rPr lang="en-US" altLang="zh-CN"/>
              <a:t>2024/1/31</a:t>
            </a:r>
            <a:endParaRPr lang="en-US" altLang="zh-CN"/>
          </a:p>
        </p:txBody>
      </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08330" y="1490345"/>
            <a:ext cx="10968990" cy="1118235"/>
          </a:xfrm>
        </p:spPr>
        <p:txBody>
          <a:bodyPr>
            <a:normAutofit/>
          </a:bodyPr>
          <a:p>
            <a:pPr lvl="0"/>
            <a:r>
              <a:rPr lang="en-US" altLang="zh-CN">
                <a:sym typeface="+mn-ea"/>
              </a:rPr>
              <a:t>Application Scope</a:t>
            </a:r>
            <a:r>
              <a:rPr lang="zh-CN" altLang="en-US">
                <a:sym typeface="+mn-ea"/>
              </a:rPr>
              <a:t>：</a:t>
            </a:r>
            <a:r>
              <a:rPr lang="zh-CN" altLang="en-US" b="1">
                <a:sym typeface="+mn-ea"/>
              </a:rPr>
              <a:t>fuzzy and high-level tasks</a:t>
            </a:r>
            <a:r>
              <a:rPr lang="zh-CN" altLang="en-US">
                <a:sym typeface="+mn-ea"/>
              </a:rPr>
              <a:t>，用户意图不明确，或者分析目标通常很复杂，需要多个步骤才能完全解决。</a:t>
            </a:r>
            <a:r>
              <a:rPr lang="en-US" altLang="zh-CN">
                <a:sym typeface="+mn-ea"/>
              </a:rPr>
              <a:t>eg.“分析过去一年的销售业绩”</a:t>
            </a:r>
            <a:endParaRPr lang="en-US" altLang="zh-CN">
              <a:sym typeface="+mn-ea"/>
            </a:endParaRPr>
          </a:p>
          <a:p>
            <a:pPr lvl="0"/>
            <a:endParaRPr lang="en-US" altLang="zh-CN"/>
          </a:p>
        </p:txBody>
      </p:sp>
      <p:sp>
        <p:nvSpPr>
          <p:cNvPr id="4" name="内容占位符 2"/>
          <p:cNvSpPr>
            <a:spLocks noGrp="1"/>
          </p:cNvSpPr>
          <p:nvPr>
            <p:custDataLst>
              <p:tags r:id="rId1"/>
            </p:custDataLst>
          </p:nvPr>
        </p:nvSpPr>
        <p:spPr>
          <a:xfrm>
            <a:off x="608330" y="2608580"/>
            <a:ext cx="10968990" cy="3975735"/>
          </a:xfrm>
          <a:prstGeom prst="rect">
            <a:avLst/>
          </a:prstGeom>
        </p:spPr>
        <p:txBody>
          <a:bodyPr vert="horz" lIns="90000" tIns="46800" rIns="90000" bIns="46800" rtlCol="0">
            <a:normAutofit lnSpcReduction="2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b="1">
                <a:sym typeface="+mn-ea"/>
              </a:rPr>
              <a:t>3 Components</a:t>
            </a:r>
            <a:r>
              <a:rPr lang="zh-CN" altLang="en-US" b="1">
                <a:sym typeface="+mn-ea"/>
              </a:rPr>
              <a:t>：</a:t>
            </a:r>
            <a:endParaRPr lang="zh-CN" altLang="en-US" b="1">
              <a:sym typeface="+mn-ea"/>
            </a:endParaRPr>
          </a:p>
          <a:p>
            <a:pPr lvl="0"/>
            <a:r>
              <a:rPr lang="en-US" altLang="zh-CN">
                <a:sym typeface="+mn-ea"/>
              </a:rPr>
              <a:t>用户界面</a:t>
            </a:r>
            <a:r>
              <a:rPr lang="zh-CN" altLang="en-US">
                <a:sym typeface="+mn-ea"/>
              </a:rPr>
              <a:t>：</a:t>
            </a:r>
            <a:r>
              <a:rPr lang="en-US" altLang="zh-CN">
                <a:sym typeface="+mn-ea"/>
              </a:rPr>
              <a:t>用户以自然语言发出查询，</a:t>
            </a:r>
            <a:r>
              <a:rPr lang="zh-CN" altLang="en-US">
                <a:sym typeface="+mn-ea"/>
              </a:rPr>
              <a:t>显示计算结果和探索过程，支持人机交互</a:t>
            </a:r>
            <a:endParaRPr lang="zh-CN" altLang="en-US">
              <a:sym typeface="+mn-ea"/>
            </a:endParaRPr>
          </a:p>
          <a:p>
            <a:pPr lvl="0"/>
            <a:r>
              <a:rPr lang="en-US" altLang="zh-CN">
                <a:solidFill>
                  <a:schemeClr val="tx1"/>
                </a:solidFill>
                <a:sym typeface="+mn-ea"/>
              </a:rPr>
              <a:t>Insight Engine</a:t>
            </a:r>
            <a:r>
              <a:rPr lang="zh-CN" altLang="en-US">
                <a:solidFill>
                  <a:schemeClr val="tx1"/>
                </a:solidFill>
                <a:sym typeface="+mn-ea"/>
              </a:rPr>
              <a:t>：</a:t>
            </a:r>
            <a:endParaRPr lang="zh-CN" altLang="en-US">
              <a:solidFill>
                <a:schemeClr val="tx1"/>
              </a:solidFill>
              <a:sym typeface="+mn-ea"/>
            </a:endParaRPr>
          </a:p>
          <a:p>
            <a:pPr lvl="1"/>
            <a:r>
              <a:rPr lang="en-US" altLang="zh-CN">
                <a:solidFill>
                  <a:schemeClr val="tx1"/>
                </a:solidFill>
                <a:sym typeface="+mn-ea"/>
              </a:rPr>
              <a:t>执行分析操作、生成洞察</a:t>
            </a:r>
            <a:r>
              <a:rPr lang="zh-CN" altLang="en-US">
                <a:solidFill>
                  <a:schemeClr val="tx1"/>
                </a:solidFill>
                <a:sym typeface="+mn-ea"/>
              </a:rPr>
              <a:t>：根据给定的</a:t>
            </a:r>
            <a:r>
              <a:rPr lang="en-US" altLang="zh-CN">
                <a:solidFill>
                  <a:schemeClr val="tx1"/>
                </a:solidFill>
                <a:sym typeface="+mn-ea"/>
              </a:rPr>
              <a:t>data scope</a:t>
            </a:r>
            <a:r>
              <a:rPr lang="zh-CN" altLang="en-US">
                <a:solidFill>
                  <a:schemeClr val="tx1"/>
                </a:solidFill>
                <a:sym typeface="+mn-ea"/>
              </a:rPr>
              <a:t>计算</a:t>
            </a:r>
            <a:r>
              <a:rPr lang="en-US" altLang="zh-CN">
                <a:solidFill>
                  <a:schemeClr val="tx1"/>
                </a:solidFill>
                <a:sym typeface="+mn-ea"/>
              </a:rPr>
              <a:t>insight</a:t>
            </a:r>
            <a:endParaRPr lang="zh-CN" altLang="en-US">
              <a:solidFill>
                <a:schemeClr val="tx1"/>
              </a:solidFill>
              <a:sym typeface="+mn-ea"/>
            </a:endParaRPr>
          </a:p>
          <a:p>
            <a:pPr lvl="1"/>
            <a:r>
              <a:rPr lang="en-US" altLang="zh-CN">
                <a:solidFill>
                  <a:schemeClr val="tx1"/>
                </a:solidFill>
                <a:sym typeface="+mn-ea"/>
              </a:rPr>
              <a:t>以自然语言呈现结果</a:t>
            </a:r>
            <a:r>
              <a:rPr lang="zh-CN" altLang="en-US">
                <a:solidFill>
                  <a:schemeClr val="tx1"/>
                </a:solidFill>
                <a:sym typeface="+mn-ea"/>
              </a:rPr>
              <a:t>：以基于规则的方式进行</a:t>
            </a:r>
            <a:r>
              <a:rPr lang="en-US" altLang="zh-CN">
                <a:solidFill>
                  <a:schemeClr val="tx1"/>
                </a:solidFill>
                <a:sym typeface="+mn-ea"/>
              </a:rPr>
              <a:t>insight-to-NL</a:t>
            </a:r>
            <a:r>
              <a:rPr lang="zh-CN" altLang="en-US">
                <a:solidFill>
                  <a:schemeClr val="tx1"/>
                </a:solidFill>
                <a:sym typeface="+mn-ea"/>
              </a:rPr>
              <a:t>转换</a:t>
            </a:r>
            <a:endParaRPr lang="en-US" altLang="zh-CN">
              <a:solidFill>
                <a:schemeClr val="tx1"/>
              </a:solidFill>
            </a:endParaRPr>
          </a:p>
          <a:p>
            <a:pPr lvl="0"/>
            <a:r>
              <a:rPr lang="en-US" altLang="zh-CN">
                <a:sym typeface="+mn-ea"/>
              </a:rPr>
              <a:t>LLM</a:t>
            </a:r>
            <a:r>
              <a:rPr lang="zh-CN" altLang="en-US">
                <a:sym typeface="+mn-ea"/>
              </a:rPr>
              <a:t>：</a:t>
            </a:r>
            <a:endParaRPr lang="en-US" altLang="zh-CN">
              <a:sym typeface="+mn-ea"/>
            </a:endParaRPr>
          </a:p>
          <a:p>
            <a:pPr lvl="1"/>
            <a:r>
              <a:rPr sz="1600">
                <a:sym typeface="+mn-ea"/>
              </a:rPr>
              <a:t>用户意图分析，基于上下文（用户问题、数据集领域知识和当前探索状态）</a:t>
            </a:r>
            <a:endParaRPr sz="1600">
              <a:sym typeface="+mn-ea"/>
            </a:endParaRPr>
          </a:p>
          <a:p>
            <a:pPr lvl="1"/>
            <a:r>
              <a:rPr lang="en-US" altLang="zh-CN">
                <a:sym typeface="+mn-ea"/>
              </a:rPr>
              <a:t>insight </a:t>
            </a:r>
            <a:r>
              <a:rPr lang="zh-CN" altLang="en-US">
                <a:sym typeface="+mn-ea"/>
              </a:rPr>
              <a:t>选择，驱动下一步探索过程</a:t>
            </a:r>
            <a:endParaRPr lang="en-US" altLang="zh-CN"/>
          </a:p>
        </p:txBody>
      </p:sp>
      <p:sp>
        <p:nvSpPr>
          <p:cNvPr id="7" name="标题 6"/>
          <p:cNvSpPr>
            <a:spLocks noGrp="1"/>
          </p:cNvSpPr>
          <p:nvPr>
            <p:ph type="title"/>
            <p:custDataLst>
              <p:tags r:id="rId2"/>
            </p:custDataLst>
          </p:nvPr>
        </p:nvSpPr>
        <p:spPr/>
        <p:txBody>
          <a:bodyPr>
            <a:normAutofit fontScale="90000"/>
          </a:bodyPr>
          <a:p>
            <a:r>
              <a:rPr lang="zh-CN" altLang="en-US" dirty="0"/>
              <a:t>Methodology</a:t>
            </a:r>
            <a:r>
              <a:rPr lang="en-US" altLang="zh-CN" dirty="0"/>
              <a:t>: an LLM-Based, Semi-Automated Data Exploration System</a:t>
            </a:r>
            <a:endParaRPr lang="zh-CN" altLang="en-US" dirty="0"/>
          </a:p>
        </p:txBody>
      </p:sp>
      <p:pic>
        <p:nvPicPr>
          <p:cNvPr id="2" name="图片 1"/>
          <p:cNvPicPr>
            <a:picLocks noChangeAspect="1"/>
          </p:cNvPicPr>
          <p:nvPr>
            <p:custDataLst>
              <p:tags r:id="rId3"/>
            </p:custDataLst>
          </p:nvPr>
        </p:nvPicPr>
        <p:blipFill>
          <a:blip r:embed="rId4"/>
          <a:stretch>
            <a:fillRect/>
          </a:stretch>
        </p:blipFill>
        <p:spPr>
          <a:xfrm>
            <a:off x="8682355" y="3442335"/>
            <a:ext cx="3405505" cy="2147570"/>
          </a:xfrm>
          <a:prstGeom prst="rect">
            <a:avLst/>
          </a:prstGeom>
        </p:spPr>
      </p:pic>
    </p:spTree>
    <p:custDataLst>
      <p:tags r:id="rId5"/>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wm#"/>
  <p:tag name="KSO_WM_TEMPLATE_CATEGORY" val="custom"/>
  <p:tag name="KSO_WM_TEMPLATE_INDEX" val="20205081"/>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wm#"/>
  <p:tag name="KSO_WM_TEMPLATE_CATEGORY" val="custom"/>
  <p:tag name="KSO_WM_TEMPLATE_INDEX" val="20205081"/>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wm#"/>
  <p:tag name="KSO_WM_TEMPLATE_CATEGORY" val="custom"/>
  <p:tag name="KSO_WM_TEMPLATE_INDEX" val="20205081"/>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wm#"/>
  <p:tag name="KSO_WM_TEMPLATE_CATEGORY" val="custom"/>
  <p:tag name="KSO_WM_TEMPLATE_INDEX" val="20205081"/>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wm#"/>
  <p:tag name="KSO_WM_TEMPLATE_CATEGORY" val="custom"/>
  <p:tag name="KSO_WM_TEMPLATE_INDEX" val="20205081"/>
</p:tagLst>
</file>

<file path=ppt/tags/tag124.xml><?xml version="1.0" encoding="utf-8"?>
<p:tagLst xmlns:p="http://schemas.openxmlformats.org/presentationml/2006/main">
  <p:tag name="KSO_WM_BEAUTIFY_FLAG" val="#wm#"/>
  <p:tag name="KSO_WM_TEMPLATE_CATEGORY" val="custom"/>
  <p:tag name="KSO_WM_TEMPLATE_INDEX" val="20205081"/>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wm#"/>
  <p:tag name="KSO_WM_TEMPLATE_CATEGORY" val="custom"/>
  <p:tag name="KSO_WM_TEMPLATE_INDEX" val="2020508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wm#"/>
  <p:tag name="KSO_WM_TEMPLATE_CATEGORY" val="custom"/>
  <p:tag name="KSO_WM_TEMPLATE_INDEX" val="20205081"/>
</p:tagLst>
</file>

<file path=ppt/tags/tag135.xml><?xml version="1.0" encoding="utf-8"?>
<p:tagLst xmlns:p="http://schemas.openxmlformats.org/presentationml/2006/main">
  <p:tag name="KSO_WM_BEAUTIFY_FLAG" val="#wm#"/>
  <p:tag name="KSO_WM_TEMPLATE_CATEGORY" val="custom"/>
  <p:tag name="KSO_WM_TEMPLATE_INDEX" val="20205081"/>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wm#"/>
  <p:tag name="KSO_WM_TEMPLATE_CATEGORY" val="custom"/>
  <p:tag name="KSO_WM_TEMPLATE_INDEX" val="20205081"/>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wm#"/>
  <p:tag name="KSO_WM_TEMPLATE_CATEGORY" val="custom"/>
  <p:tag name="KSO_WM_TEMPLATE_INDEX" val="20205081"/>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wm#"/>
  <p:tag name="KSO_WM_TEMPLATE_CATEGORY" val="custom"/>
  <p:tag name="KSO_WM_TEMPLATE_INDEX" val="20205081"/>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wm#"/>
  <p:tag name="KSO_WM_TEMPLATE_CATEGORY" val="custom"/>
  <p:tag name="KSO_WM_TEMPLATE_INDEX" val="20205081"/>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commondata" val="eyJoZGlkIjoiMGM5Y2VlMDhlZmRlZGNmMWFiMjVkZDI3ZDg1MjdjZTYifQ=="/>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8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wm#"/>
  <p:tag name="KSO_WM_TEMPLATE_CATEGORY" val="custom"/>
  <p:tag name="KSO_WM_TEMPLATE_INDEX" val="20205081"/>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8769</Words>
  <Application>WPS 演示</Application>
  <PresentationFormat>宽屏</PresentationFormat>
  <Paragraphs>270</Paragraphs>
  <Slides>30</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Arial</vt:lpstr>
      <vt:lpstr>宋体</vt:lpstr>
      <vt:lpstr>Wingdings</vt:lpstr>
      <vt:lpstr>Wingdings</vt:lpstr>
      <vt:lpstr>微软雅黑</vt:lpstr>
      <vt:lpstr>Arial Unicode MS</vt:lpstr>
      <vt:lpstr>Calibri</vt:lpstr>
      <vt:lpstr>WPS</vt:lpstr>
      <vt:lpstr>iTable</vt:lpstr>
      <vt:lpstr>Preliminary knowledge</vt:lpstr>
      <vt:lpstr>Preliminary knowledge</vt:lpstr>
      <vt:lpstr>Problem Statement</vt:lpstr>
      <vt:lpstr>Challenges</vt:lpstr>
      <vt:lpstr>Methodology: an LLM-Based, Semi-Automated Data Exploration System</vt:lpstr>
      <vt:lpstr>Methodology: an LLM-Based, Semi-Automated Data Exploration System</vt:lpstr>
      <vt:lpstr>Insight Description Template</vt:lpstr>
      <vt:lpstr>Methodology: an LLM-Based, Semi-Automated Data Exploration System</vt:lpstr>
      <vt:lpstr>Methodology: an LLM-Based, Semi-Automated Data Exploration System</vt:lpstr>
      <vt:lpstr>目录结构说明</vt:lpstr>
      <vt:lpstr>Insight Description - Point Insight</vt:lpstr>
      <vt:lpstr>Insight Description - Point Insight</vt:lpstr>
      <vt:lpstr>Insight Description - Shape Insight</vt:lpstr>
      <vt:lpstr>Insight Description - Shape Insight</vt:lpstr>
      <vt:lpstr>下一步工作计划</vt:lpstr>
      <vt:lpstr>下一步工作计划</vt:lpstr>
      <vt:lpstr>工作安排</vt:lpstr>
      <vt:lpstr>Description细节问题</vt:lpstr>
      <vt:lpstr>Description细节问题</vt:lpstr>
      <vt:lpstr>修改聚合方式</vt:lpstr>
      <vt:lpstr>Description细节问题</vt:lpstr>
      <vt:lpstr>Description细节问题</vt:lpstr>
      <vt:lpstr>问题</vt:lpstr>
      <vt:lpstr>Description细节问题</vt:lpstr>
      <vt:lpstr>2.18会议</vt:lpstr>
      <vt:lpstr>prompt1</vt:lpstr>
      <vt:lpstr>test1</vt:lpstr>
      <vt:lpstr>test</vt:lpstr>
      <vt:lpstr>2.23会议</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yiiner</cp:lastModifiedBy>
  <cp:revision>159</cp:revision>
  <dcterms:created xsi:type="dcterms:W3CDTF">2019-06-19T02:08:00Z</dcterms:created>
  <dcterms:modified xsi:type="dcterms:W3CDTF">2024-02-27T05:04:33Z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0A5125FE88D84BEFAFE1F2BD195AED32_11</vt:lpwstr>
  </property>
</Properties>
</file>